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50" r:id="rId1"/>
  </p:sldMasterIdLst>
  <p:notesMasterIdLst>
    <p:notesMasterId r:id="rId39"/>
  </p:notesMasterIdLst>
  <p:sldIdLst>
    <p:sldId id="458" r:id="rId2"/>
    <p:sldId id="459" r:id="rId3"/>
    <p:sldId id="431" r:id="rId4"/>
    <p:sldId id="400" r:id="rId5"/>
    <p:sldId id="432" r:id="rId6"/>
    <p:sldId id="402" r:id="rId7"/>
    <p:sldId id="433" r:id="rId8"/>
    <p:sldId id="435" r:id="rId9"/>
    <p:sldId id="447" r:id="rId10"/>
    <p:sldId id="434" r:id="rId11"/>
    <p:sldId id="440" r:id="rId12"/>
    <p:sldId id="441" r:id="rId13"/>
    <p:sldId id="436" r:id="rId14"/>
    <p:sldId id="437" r:id="rId15"/>
    <p:sldId id="438" r:id="rId16"/>
    <p:sldId id="425" r:id="rId17"/>
    <p:sldId id="426" r:id="rId18"/>
    <p:sldId id="413" r:id="rId19"/>
    <p:sldId id="439" r:id="rId20"/>
    <p:sldId id="455" r:id="rId21"/>
    <p:sldId id="417" r:id="rId22"/>
    <p:sldId id="428" r:id="rId23"/>
    <p:sldId id="453" r:id="rId24"/>
    <p:sldId id="454" r:id="rId25"/>
    <p:sldId id="456" r:id="rId26"/>
    <p:sldId id="442" r:id="rId27"/>
    <p:sldId id="443" r:id="rId28"/>
    <p:sldId id="263" r:id="rId29"/>
    <p:sldId id="457" r:id="rId30"/>
    <p:sldId id="264" r:id="rId31"/>
    <p:sldId id="446" r:id="rId32"/>
    <p:sldId id="448" r:id="rId33"/>
    <p:sldId id="449" r:id="rId34"/>
    <p:sldId id="452" r:id="rId35"/>
    <p:sldId id="450" r:id="rId36"/>
    <p:sldId id="451" r:id="rId37"/>
    <p:sldId id="444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60"/>
  </p:normalViewPr>
  <p:slideViewPr>
    <p:cSldViewPr snapToGrid="0">
      <p:cViewPr varScale="1">
        <p:scale>
          <a:sx n="160" d="100"/>
          <a:sy n="160" d="100"/>
        </p:scale>
        <p:origin x="119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27106B2-15F5-7842-996D-99A65AD65B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EF50706-B90F-5B4C-86EA-DAC48E7C02B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462E716-F2BB-634B-80FE-11CEB7D3BBEE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BFCCEA44-9D15-0444-8AE1-D8733AA2605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5062" name="Rectangle 6">
            <a:extLst>
              <a:ext uri="{FF2B5EF4-FFF2-40B4-BE49-F238E27FC236}">
                <a16:creationId xmlns:a16="http://schemas.microsoft.com/office/drawing/2014/main" id="{99146665-4AFC-E24D-855D-5FA86C06FCF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73AB9A38-DAD2-7942-B0E2-C7E63CE6DA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4012D20-63E4-594A-B553-BB554E65A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6E988CA6-42A3-B64C-BFAE-023D70CD33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36E48E9F-5E12-DF44-82E4-13518B5BE782}" type="slidenum">
              <a:rPr lang="en-US" altLang="en-US" sz="1200" smtClean="0">
                <a:latin typeface="Arial" panose="020B0604020202020204" pitchFamily="34" charset="0"/>
              </a:rPr>
              <a:pPr/>
              <a:t>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FAA7028-0F94-8F4A-A230-DA771198AA6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B657F0F-0B5D-EE46-8017-D34CBBB173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78467CF3-4F1F-4A42-A68A-EE300CBAB2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E4C8CE5-F6C1-A040-B0A5-763A4674CF85}" type="slidenum">
              <a:rPr lang="en-US" altLang="en-US" sz="1200" smtClean="0">
                <a:latin typeface="Arial" panose="020B0604020202020204" pitchFamily="34" charset="0"/>
              </a:rPr>
              <a:pPr/>
              <a:t>13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FD4BA28E-E506-AB42-B409-E644C02EB3C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AA1DA2E-E5D5-0D46-92AC-EE0704C37F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41A2B1F3-F9F2-7A47-80CA-C7BC6849E1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3796DBD2-007F-FA46-8071-76179BD1EB91}" type="slidenum">
              <a:rPr lang="en-US" altLang="en-US" sz="1200" smtClean="0">
                <a:latin typeface="Arial" panose="020B0604020202020204" pitchFamily="34" charset="0"/>
              </a:rPr>
              <a:pPr/>
              <a:t>14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C523A50C-A19F-9D4C-8EC8-E943F480EC0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5425263-342F-9C4B-87FF-461240FC5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F54D32E0-D0F5-214E-9820-D33730FDE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85339B5-9373-1A40-BCB0-E6556F909D63}" type="slidenum">
              <a:rPr lang="en-US" altLang="en-US" sz="1200" smtClean="0">
                <a:latin typeface="Arial" panose="020B0604020202020204" pitchFamily="34" charset="0"/>
              </a:rPr>
              <a:pPr/>
              <a:t>15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59E2DCEE-D0EC-C845-819A-261386784D6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7A342F34-C004-5345-BDE3-8C03E725E8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FBFB82C0-134F-5E45-874F-560F08A34C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42EC9D8-3946-4441-9BC8-C5FFCDAC5C6A}" type="slidenum">
              <a:rPr lang="en-US" altLang="en-US" sz="1200" smtClean="0">
                <a:latin typeface="Arial" panose="020B0604020202020204" pitchFamily="34" charset="0"/>
              </a:rPr>
              <a:pPr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45B78AC7-659D-5744-8103-AB5432E7747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43A4066F-9AEE-DD46-907E-E9C9B6F028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CE508F44-5D05-4B4C-9651-5A2769175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5245CEFF-4DC6-754F-A1B4-CFBA6B5FE4E2}" type="slidenum">
              <a:rPr lang="en-US" altLang="en-US" sz="1200" smtClean="0">
                <a:latin typeface="Arial" panose="020B0604020202020204" pitchFamily="34" charset="0"/>
              </a:rPr>
              <a:pPr/>
              <a:t>17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90D3B1CB-E0F8-4A44-A6BE-39FF12F8449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AF14524-BD20-8C45-A880-D008B49EC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C8F2B171-60A7-E94F-A3A6-676724B156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8DD2582-CC6A-4E45-851A-3B9FA4F92265}" type="slidenum">
              <a:rPr lang="en-US" altLang="en-US" sz="1200" smtClean="0">
                <a:latin typeface="Arial" panose="020B0604020202020204" pitchFamily="34" charset="0"/>
              </a:rPr>
              <a:pPr/>
              <a:t>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4107AA2-6022-F949-ADF3-A63F60D78C4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E941D90-EBB0-BB41-A774-4518E7784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710CF555-687B-5849-B32B-522A939A9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F137459B-8473-2A43-B3B3-295DDBC004EC}" type="slidenum">
              <a:rPr lang="en-US" altLang="en-US" sz="1200" smtClean="0">
                <a:latin typeface="Arial" panose="020B0604020202020204" pitchFamily="34" charset="0"/>
              </a:rPr>
              <a:pPr/>
              <a:t>19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B11CFE38-E06F-7340-AD6B-4920EC32CEF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E882B7-BD27-C44E-B63B-9B106312F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4863A9F1-C85A-9A47-B33F-A806DFDEDD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88CF3EE0-1EAC-C242-930E-AC61C5FECB69}" type="slidenum">
              <a:rPr lang="en-US" altLang="en-US" sz="1200" smtClean="0">
                <a:latin typeface="Arial" panose="020B0604020202020204" pitchFamily="34" charset="0"/>
              </a:rPr>
              <a:pPr/>
              <a:t>21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FD5B965E-848C-AA4A-AC44-48AA52866B7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1E447805-FF4C-4245-815E-D822A2084B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4996AD82-2030-984E-87AE-F13C1BB460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F643F08-BDC0-7C45-A389-CE1F9452E54F}" type="slidenum">
              <a:rPr lang="en-US" altLang="en-US" sz="1200" smtClean="0">
                <a:latin typeface="Arial" panose="020B0604020202020204" pitchFamily="34" charset="0"/>
              </a:rPr>
              <a:pPr/>
              <a:t>22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C188D4E6-E46D-6C40-AE67-35D3B7C565A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BD3EA5B-A3E0-6143-81F0-8DC9E522A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C8EE5A53-82D2-E44D-A1ED-4FE8F0C788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D94E792C-692F-154A-8AD8-D321FA948552}" type="slidenum">
              <a:rPr lang="en-US" altLang="en-US" sz="1200" smtClean="0">
                <a:latin typeface="Arial" panose="020B0604020202020204" pitchFamily="34" charset="0"/>
              </a:rPr>
              <a:pPr/>
              <a:t>26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9D3527AF-96BC-BC47-9554-8DFFB1443B0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01A53768-9E26-9743-B389-A4D38BB543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1DA2DFFB-EF3F-044E-8089-156262CA49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EB31E214-07AC-1B4D-B2B8-5E95336104FB}" type="slidenum">
              <a:rPr lang="en-US" altLang="en-US" sz="1200" smtClean="0">
                <a:latin typeface="Arial" panose="020B0604020202020204" pitchFamily="34" charset="0"/>
              </a:rPr>
              <a:pPr/>
              <a:t>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FD24BB19-EA32-2642-B46B-D8D849E392A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4C2D5FE-FFF4-7546-A7B1-7BC5ED0BAB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Don’t always get what you want</a:t>
            </a:r>
          </a:p>
          <a:p>
            <a:pPr lvl="2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Ex:  combine ferret (pet) + mink (fur)</a:t>
            </a:r>
          </a:p>
          <a:p>
            <a:pPr lvl="3"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Desire a mink with good disposition but got a nasty ferret</a:t>
            </a:r>
          </a:p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57DF35F3-9B82-0C45-B254-46EB622650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29011D7-47CB-E647-9FCA-AE7777D7D2F4}" type="slidenum">
              <a:rPr lang="en-US" altLang="en-US" sz="1200" smtClean="0">
                <a:latin typeface="Arial" panose="020B0604020202020204" pitchFamily="34" charset="0"/>
              </a:rPr>
              <a:pPr/>
              <a:t>27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0B61F864-0D9A-FC4C-BE83-10D2B950D00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5005B243-2857-E74C-A556-354A8DBF96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B982A3EB-F044-674E-9BF0-BAD66358FA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96BAEBCE-F780-5743-9465-36686B9F3B48}" type="slidenum">
              <a:rPr lang="en-US" altLang="en-US" sz="1200" smtClean="0">
                <a:latin typeface="Arial" panose="020B0604020202020204" pitchFamily="34" charset="0"/>
              </a:rPr>
              <a:pPr/>
              <a:t>37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EB5E8641-82C5-6342-AD9A-6261AAA64A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761F447-6D46-C948-811E-44E5BFE56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ADDD4A79-66D4-154D-BC0F-377F90C10E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09AE104-9378-7445-8897-A9850C646BF7}" type="slidenum">
              <a:rPr lang="en-US" altLang="en-US" sz="1200" smtClean="0">
                <a:latin typeface="Arial" panose="020B0604020202020204" pitchFamily="34" charset="0"/>
              </a:rPr>
              <a:pPr/>
              <a:t>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190DAC17-1519-9D47-9D8C-FA07266364F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25B9C3E7-21CE-BB4D-BAEF-8886EC5BEE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8E38E6A4-8C8C-2C4E-A428-9670BD021B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EEA1807B-31AA-A34D-9813-D911C9ADAC15}" type="slidenum">
              <a:rPr lang="en-US" altLang="en-US" sz="1200" smtClean="0">
                <a:latin typeface="Arial" panose="020B0604020202020204" pitchFamily="34" charset="0"/>
              </a:rPr>
              <a:pPr/>
              <a:t>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DC895805-6084-E14A-9C2F-9860F7553A4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6F986D5-BE8E-114C-A403-CB1367E2A3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9F2C31BC-89BA-5046-B44B-ECF6291CC8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B3D29EA-3DB0-A743-87EF-C0534B0EF5AB}" type="slidenum">
              <a:rPr lang="en-US" altLang="en-US" sz="1200" smtClean="0">
                <a:latin typeface="Arial" panose="020B0604020202020204" pitchFamily="34" charset="0"/>
              </a:rPr>
              <a:pPr/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551944A6-A128-5F44-98E8-3BB48FBA518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B274B29-D66D-1C4B-99B6-A686699803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12934113-801F-8C43-A1A3-6A8D50B3FF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2BDE9C37-4B7C-444D-9CAA-559C7975E36D}" type="slidenum">
              <a:rPr lang="en-US" altLang="en-US" sz="1200" smtClean="0">
                <a:latin typeface="Arial" panose="020B0604020202020204" pitchFamily="34" charset="0"/>
              </a:rPr>
              <a:pPr/>
              <a:t>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CE2184C3-6355-0F4A-9152-2DA8F342A85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98E003E-7CF6-E24E-9C4F-DB678E7993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11E64EA5-03FE-2849-B568-C263C4CBB2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43C732B3-8A4D-4D4D-8776-EE99EB578AFD}" type="slidenum">
              <a:rPr lang="en-US" altLang="en-US" sz="1200" smtClean="0">
                <a:latin typeface="Arial" panose="020B0604020202020204" pitchFamily="34" charset="0"/>
              </a:rPr>
              <a:pPr/>
              <a:t>10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BEC93976-9199-FF44-BD4C-6BFFA717722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1CA7DD6-46A7-B741-B190-4337C2EB4F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BDC5DEE1-2524-4F43-99FC-7D85AB724A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7A34FCAC-655C-594E-B1C2-EFCDD775DAB0}" type="slidenum">
              <a:rPr lang="en-US" altLang="en-US" sz="1200" smtClean="0">
                <a:latin typeface="Arial" panose="020B0604020202020204" pitchFamily="34" charset="0"/>
              </a:rPr>
              <a:pPr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63A2EE2B-0AB6-1946-8333-2A2E717A872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75C23460-FF17-C44C-B418-40BDF7B843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A0C4CD3C-DE01-FB41-918B-023B30BB43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C8FAA9-EF1C-B940-AB63-B5105F6A0F56}" type="slidenum">
              <a:rPr lang="en-US" altLang="en-US" sz="1200" smtClean="0">
                <a:latin typeface="Arial" panose="020B0604020202020204" pitchFamily="34" charset="0"/>
              </a:rPr>
              <a:pPr/>
              <a:t>12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CE10C4FD-2BF1-F24B-8277-B06CAA0AD45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2657ED3-1CB9-D94E-95E4-CFF8C93F5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5F6511-9751-544A-B6B8-4FC9097136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42456DA-C36B-244A-AA9E-A679185361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2D472BB-0182-624F-ABD7-BCB500878E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61E5F-5910-024A-A414-3550E239E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60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A49A94-4833-0B48-BC2D-AA6971A2C9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80941E3-E478-404E-A5B3-D154A5EF37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3CEBF9D-28C2-974A-B709-09782FA2A2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BE1B9-A27A-CE4E-B4EC-D0F1BD2CFC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456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4625" y="381000"/>
            <a:ext cx="1944688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86425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4A1C9E-571F-B746-9DFC-752045CB31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EEE5ED7-B052-AD4E-928F-9982A95463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85C5420-6B3A-2F44-89B6-BDC0F41239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E868FC-52C3-0044-97BF-1CEC09967B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92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9E07FB-6BB7-D044-9427-A94FDE37A6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BFA3D7-F891-5A4E-B1FD-84B347A96C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D34EEB7-376B-9A4B-8689-C14AC9B3D5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DC5D2-00AF-6840-91D8-3B30591BBB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916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7C6E42-8CED-9A40-8A99-FE879BE0EB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F4A5959-D11F-D649-9A62-197CA8E7FB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927FA2F-3314-074A-8CF5-4CF7580F4BC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C55800-FD2C-0B43-8145-96C142F067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73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913" y="1203325"/>
            <a:ext cx="3810000" cy="4892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9313" y="1203325"/>
            <a:ext cx="3810000" cy="4892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5F5E8-7E80-2F48-9331-87E0D58173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CC9AEB-F289-D14E-B724-C6D16E4284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A39A3E1-7B7C-6D4C-8786-45DF445A87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23B95-DD6B-F248-ABA3-0A6DD3C2A9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50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200A6E3-4B4C-F64D-8699-5D595095DD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0923616-AA7A-4548-9FE7-0F1BD51021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D129E7-6253-7247-B4DF-D73F0ACDE9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F478B-1631-F24C-8651-E4D4630F6E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527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C0E93CB-76A1-4E4F-A53E-B18A20DFE3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B57C514-F416-9E40-BA21-0711CDF1E1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174DA8B-BD4F-7240-A933-8608835756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43713B-A756-744C-8340-FBBAE5796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25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69432EF-93E5-E741-9AE1-CE1A3657D7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E7F856-4D27-C941-A579-D5D6050B79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46B6FAE3-3EE1-9A4C-B23C-79796F6E2F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A10C7-6561-4B45-A530-C10EA026CF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036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4F0CC1-FB08-0242-AFD1-0DE9911F78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4B104C-02ED-864C-91DD-574BC01F3B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CB4A09D-DBAC-5640-AD39-326F6E6DE5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6951F-FABA-7140-80BA-268FC3AE14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89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B9410A-62F3-F241-A68E-8FCD49124A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1DFDC2-498A-9A45-AF9F-6956F6DD34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B32AA7F-5164-D446-BAF8-B8CF94A456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FAD75-210D-924F-AC44-54C5F93813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630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B3BEBBD-1F2B-D941-B9D1-3D354452C6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73262F0-8D07-7B40-B721-FDEB74FC26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96913" y="1203325"/>
            <a:ext cx="77724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6A2641E9-7919-A648-B41E-8F51454E57E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3285" name="Rectangle 5">
            <a:extLst>
              <a:ext uri="{FF2B5EF4-FFF2-40B4-BE49-F238E27FC236}">
                <a16:creationId xmlns:a16="http://schemas.microsoft.com/office/drawing/2014/main" id="{77C73711-99E3-B24B-8BD7-9B77A129E7D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812191B-765D-754F-8BBE-BC17EAAF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6172200"/>
            <a:ext cx="4318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>
            <a:extLst>
              <a:ext uri="{FF2B5EF4-FFF2-40B4-BE49-F238E27FC236}">
                <a16:creationId xmlns:a16="http://schemas.microsoft.com/office/drawing/2014/main" id="{4102BC22-8B56-3F4C-B1F9-D83FECCE2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538" y="6400800"/>
            <a:ext cx="10287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200">
                <a:latin typeface="Arial" panose="020B0604020202020204" pitchFamily="34" charset="0"/>
              </a:rPr>
              <a:t>Chapter 16 -</a:t>
            </a:r>
          </a:p>
        </p:txBody>
      </p:sp>
      <p:sp>
        <p:nvSpPr>
          <p:cNvPr id="353288" name="Rectangle 8">
            <a:extLst>
              <a:ext uri="{FF2B5EF4-FFF2-40B4-BE49-F238E27FC236}">
                <a16:creationId xmlns:a16="http://schemas.microsoft.com/office/drawing/2014/main" id="{1EA7FB67-8387-6043-98BF-AEBAC7B24D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70800" y="6403975"/>
            <a:ext cx="11811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D124C9E-4CF9-974D-B34A-2926BA1BE0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png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D9CB7-5D20-8441-B265-92D312BB8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D61E5F-5910-024A-A414-3550E239E4A2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1A817-CCF6-EC49-A733-EA0931CA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08" y="0"/>
            <a:ext cx="6858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42509-8E0E-D842-BB77-422680760C8A}"/>
              </a:ext>
            </a:extLst>
          </p:cNvPr>
          <p:cNvSpPr txBox="1"/>
          <p:nvPr/>
        </p:nvSpPr>
        <p:spPr>
          <a:xfrm>
            <a:off x="363030" y="333955"/>
            <a:ext cx="24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Exams will be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returned in class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Thursday</a:t>
            </a:r>
          </a:p>
        </p:txBody>
      </p:sp>
    </p:spTree>
    <p:extLst>
      <p:ext uri="{BB962C8B-B14F-4D97-AF65-F5344CB8AC3E}">
        <p14:creationId xmlns:p14="http://schemas.microsoft.com/office/powerpoint/2010/main" val="2106103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3">
            <a:extLst>
              <a:ext uri="{FF2B5EF4-FFF2-40B4-BE49-F238E27FC236}">
                <a16:creationId xmlns:a16="http://schemas.microsoft.com/office/drawing/2014/main" id="{485ACE59-94DE-3D43-9919-75327BAB4F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2DFD9C-8A48-EC47-9447-A5561FD7D95B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 b="0"/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3F465241-EF68-A042-9B7C-C15C25512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08150"/>
            <a:ext cx="5051425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400" b="0">
                <a:solidFill>
                  <a:srgbClr val="CC0000"/>
                </a:solidFill>
              </a:rPr>
              <a:t>Elastic modulus</a:t>
            </a:r>
            <a:r>
              <a:rPr lang="en-US" altLang="en-US" sz="2400" b="0"/>
              <a:t>, </a:t>
            </a:r>
            <a:r>
              <a:rPr lang="en-US" altLang="en-US" sz="2400" b="0" i="1"/>
              <a:t>E</a:t>
            </a:r>
            <a:r>
              <a:rPr lang="en-US" altLang="en-US" sz="3200" b="0" i="1" baseline="-4000"/>
              <a:t>c</a:t>
            </a:r>
            <a:r>
              <a:rPr lang="en-US" altLang="en-US" sz="2400" b="0"/>
              <a:t>, of composites: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two approaches.</a:t>
            </a:r>
          </a:p>
        </p:txBody>
      </p:sp>
      <p:sp>
        <p:nvSpPr>
          <p:cNvPr id="339972" name="Rectangle 4">
            <a:extLst>
              <a:ext uri="{FF2B5EF4-FFF2-40B4-BE49-F238E27FC236}">
                <a16:creationId xmlns:a16="http://schemas.microsoft.com/office/drawing/2014/main" id="{F952CCD2-3678-9340-BAB0-A44BEF4A4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213350"/>
            <a:ext cx="78486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Application to other properties: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</a:t>
            </a:r>
            <a:r>
              <a:rPr lang="en-US" altLang="en-US" sz="2200" b="0">
                <a:solidFill>
                  <a:srgbClr val="CC0000"/>
                </a:solidFill>
              </a:rPr>
              <a:t>Electrical conductivity</a:t>
            </a:r>
            <a:r>
              <a:rPr lang="en-US" altLang="en-US" sz="2200" b="0"/>
              <a:t>, </a:t>
            </a:r>
            <a:r>
              <a:rPr lang="en-US" altLang="en-US" sz="2200" b="0">
                <a:latin typeface="Symbol" pitchFamily="2" charset="2"/>
              </a:rPr>
              <a:t>s</a:t>
            </a:r>
            <a:r>
              <a:rPr lang="en-US" altLang="en-US" b="0" i="1" baseline="-4000"/>
              <a:t>e</a:t>
            </a:r>
            <a:r>
              <a:rPr lang="en-US" altLang="en-US" sz="2200" b="0"/>
              <a:t>:  Replace </a:t>
            </a:r>
            <a:r>
              <a:rPr lang="en-US" altLang="en-US" sz="2200" b="0" i="1"/>
              <a:t>E</a:t>
            </a:r>
            <a:r>
              <a:rPr lang="en-US" altLang="en-US" sz="2200" b="0"/>
              <a:t> in equations with </a:t>
            </a:r>
            <a:r>
              <a:rPr lang="en-US" altLang="en-US" sz="2200" b="0">
                <a:latin typeface="Symbol" pitchFamily="2" charset="2"/>
              </a:rPr>
              <a:t>s</a:t>
            </a:r>
            <a:r>
              <a:rPr lang="en-US" altLang="en-US" b="0" i="1" baseline="-4000"/>
              <a:t>e</a:t>
            </a:r>
            <a:r>
              <a:rPr lang="en-US" altLang="en-US" sz="2200" b="0"/>
              <a:t>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</a:t>
            </a:r>
            <a:r>
              <a:rPr lang="en-US" altLang="en-US" sz="2200" b="0">
                <a:solidFill>
                  <a:srgbClr val="CC0000"/>
                </a:solidFill>
              </a:rPr>
              <a:t>Thermal conductivity</a:t>
            </a:r>
            <a:r>
              <a:rPr lang="en-US" altLang="en-US" sz="2200" b="0"/>
              <a:t>, </a:t>
            </a:r>
            <a:r>
              <a:rPr lang="en-US" altLang="en-US" sz="2200" b="0" i="1"/>
              <a:t>k</a:t>
            </a:r>
            <a:r>
              <a:rPr lang="en-US" altLang="en-US" sz="2200" b="0"/>
              <a:t>:  Replace </a:t>
            </a:r>
            <a:r>
              <a:rPr lang="en-US" altLang="en-US" sz="2200" b="0" i="1"/>
              <a:t>E</a:t>
            </a:r>
            <a:r>
              <a:rPr lang="en-US" altLang="en-US" sz="2200" b="0"/>
              <a:t> in equations with </a:t>
            </a:r>
            <a:r>
              <a:rPr lang="en-US" altLang="en-US" sz="2200" b="0" i="1"/>
              <a:t>k</a:t>
            </a:r>
            <a:r>
              <a:rPr lang="en-US" altLang="en-US" sz="2200" b="0"/>
              <a:t>.</a:t>
            </a:r>
          </a:p>
        </p:txBody>
      </p:sp>
      <p:sp>
        <p:nvSpPr>
          <p:cNvPr id="27652" name="Rectangle 9">
            <a:extLst>
              <a:ext uri="{FF2B5EF4-FFF2-40B4-BE49-F238E27FC236}">
                <a16:creationId xmlns:a16="http://schemas.microsoft.com/office/drawing/2014/main" id="{BC6EBB5A-C397-1146-91BB-73065043BD9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Composite Survey: Particle-III</a:t>
            </a:r>
          </a:p>
        </p:txBody>
      </p:sp>
      <p:grpSp>
        <p:nvGrpSpPr>
          <p:cNvPr id="2" name="Group 122">
            <a:extLst>
              <a:ext uri="{FF2B5EF4-FFF2-40B4-BE49-F238E27FC236}">
                <a16:creationId xmlns:a16="http://schemas.microsoft.com/office/drawing/2014/main" id="{2476708C-3FA9-024E-AE2A-E8C17B943E96}"/>
              </a:ext>
            </a:extLst>
          </p:cNvPr>
          <p:cNvGrpSpPr>
            <a:grpSpLocks/>
          </p:cNvGrpSpPr>
          <p:nvPr/>
        </p:nvGrpSpPr>
        <p:grpSpPr bwMode="auto">
          <a:xfrm>
            <a:off x="3076575" y="3173413"/>
            <a:ext cx="3703638" cy="1308100"/>
            <a:chOff x="1938" y="1999"/>
            <a:chExt cx="2333" cy="824"/>
          </a:xfrm>
        </p:grpSpPr>
        <p:sp>
          <p:nvSpPr>
            <p:cNvPr id="27740" name="Freeform 18">
              <a:extLst>
                <a:ext uri="{FF2B5EF4-FFF2-40B4-BE49-F238E27FC236}">
                  <a16:creationId xmlns:a16="http://schemas.microsoft.com/office/drawing/2014/main" id="{89CA496D-4E9C-5F4E-BE6F-4560375FD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" y="1999"/>
              <a:ext cx="1277" cy="824"/>
            </a:xfrm>
            <a:custGeom>
              <a:avLst/>
              <a:gdLst>
                <a:gd name="T0" fmla="*/ 0 w 1277"/>
                <a:gd name="T1" fmla="*/ 824 h 824"/>
                <a:gd name="T2" fmla="*/ 78 w 1277"/>
                <a:gd name="T3" fmla="*/ 806 h 824"/>
                <a:gd name="T4" fmla="*/ 155 w 1277"/>
                <a:gd name="T5" fmla="*/ 788 h 824"/>
                <a:gd name="T6" fmla="*/ 257 w 1277"/>
                <a:gd name="T7" fmla="*/ 758 h 824"/>
                <a:gd name="T8" fmla="*/ 358 w 1277"/>
                <a:gd name="T9" fmla="*/ 722 h 824"/>
                <a:gd name="T10" fmla="*/ 466 w 1277"/>
                <a:gd name="T11" fmla="*/ 675 h 824"/>
                <a:gd name="T12" fmla="*/ 579 w 1277"/>
                <a:gd name="T13" fmla="*/ 621 h 824"/>
                <a:gd name="T14" fmla="*/ 698 w 1277"/>
                <a:gd name="T15" fmla="*/ 549 h 824"/>
                <a:gd name="T16" fmla="*/ 758 w 1277"/>
                <a:gd name="T17" fmla="*/ 513 h 824"/>
                <a:gd name="T18" fmla="*/ 824 w 1277"/>
                <a:gd name="T19" fmla="*/ 472 h 824"/>
                <a:gd name="T20" fmla="*/ 931 w 1277"/>
                <a:gd name="T21" fmla="*/ 394 h 824"/>
                <a:gd name="T22" fmla="*/ 1038 w 1277"/>
                <a:gd name="T23" fmla="*/ 305 h 824"/>
                <a:gd name="T24" fmla="*/ 1110 w 1277"/>
                <a:gd name="T25" fmla="*/ 227 h 824"/>
                <a:gd name="T26" fmla="*/ 1176 w 1277"/>
                <a:gd name="T27" fmla="*/ 143 h 824"/>
                <a:gd name="T28" fmla="*/ 1229 w 1277"/>
                <a:gd name="T29" fmla="*/ 72 h 824"/>
                <a:gd name="T30" fmla="*/ 1277 w 1277"/>
                <a:gd name="T31" fmla="*/ 0 h 82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277"/>
                <a:gd name="T49" fmla="*/ 0 h 824"/>
                <a:gd name="T50" fmla="*/ 1277 w 1277"/>
                <a:gd name="T51" fmla="*/ 824 h 82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277" h="824">
                  <a:moveTo>
                    <a:pt x="0" y="824"/>
                  </a:moveTo>
                  <a:lnTo>
                    <a:pt x="78" y="806"/>
                  </a:lnTo>
                  <a:lnTo>
                    <a:pt x="155" y="788"/>
                  </a:lnTo>
                  <a:lnTo>
                    <a:pt x="257" y="758"/>
                  </a:lnTo>
                  <a:lnTo>
                    <a:pt x="358" y="722"/>
                  </a:lnTo>
                  <a:lnTo>
                    <a:pt x="466" y="675"/>
                  </a:lnTo>
                  <a:lnTo>
                    <a:pt x="579" y="621"/>
                  </a:lnTo>
                  <a:lnTo>
                    <a:pt x="698" y="549"/>
                  </a:lnTo>
                  <a:lnTo>
                    <a:pt x="758" y="513"/>
                  </a:lnTo>
                  <a:lnTo>
                    <a:pt x="824" y="472"/>
                  </a:lnTo>
                  <a:lnTo>
                    <a:pt x="931" y="394"/>
                  </a:lnTo>
                  <a:lnTo>
                    <a:pt x="1038" y="305"/>
                  </a:lnTo>
                  <a:lnTo>
                    <a:pt x="1110" y="227"/>
                  </a:lnTo>
                  <a:lnTo>
                    <a:pt x="1176" y="143"/>
                  </a:lnTo>
                  <a:lnTo>
                    <a:pt x="1229" y="72"/>
                  </a:lnTo>
                  <a:lnTo>
                    <a:pt x="1277" y="0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41" name="Group 68">
              <a:extLst>
                <a:ext uri="{FF2B5EF4-FFF2-40B4-BE49-F238E27FC236}">
                  <a16:creationId xmlns:a16="http://schemas.microsoft.com/office/drawing/2014/main" id="{4AF627C8-AA8F-F943-BAEF-70E0030713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0" y="2107"/>
              <a:ext cx="316" cy="125"/>
              <a:chOff x="3060" y="2107"/>
              <a:chExt cx="316" cy="125"/>
            </a:xfrm>
          </p:grpSpPr>
          <p:sp>
            <p:nvSpPr>
              <p:cNvPr id="27760" name="Freeform 66">
                <a:extLst>
                  <a:ext uri="{FF2B5EF4-FFF2-40B4-BE49-F238E27FC236}">
                    <a16:creationId xmlns:a16="http://schemas.microsoft.com/office/drawing/2014/main" id="{9DFA343E-CCFC-134F-955E-FE4D85859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0" y="2148"/>
                <a:ext cx="95" cy="84"/>
              </a:xfrm>
              <a:custGeom>
                <a:avLst/>
                <a:gdLst>
                  <a:gd name="T0" fmla="*/ 0 w 95"/>
                  <a:gd name="T1" fmla="*/ 72 h 84"/>
                  <a:gd name="T2" fmla="*/ 72 w 95"/>
                  <a:gd name="T3" fmla="*/ 0 h 84"/>
                  <a:gd name="T4" fmla="*/ 54 w 95"/>
                  <a:gd name="T5" fmla="*/ 54 h 84"/>
                  <a:gd name="T6" fmla="*/ 95 w 95"/>
                  <a:gd name="T7" fmla="*/ 84 h 84"/>
                  <a:gd name="T8" fmla="*/ 0 w 95"/>
                  <a:gd name="T9" fmla="*/ 72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84"/>
                  <a:gd name="T17" fmla="*/ 95 w 95"/>
                  <a:gd name="T18" fmla="*/ 84 h 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84">
                    <a:moveTo>
                      <a:pt x="0" y="72"/>
                    </a:moveTo>
                    <a:lnTo>
                      <a:pt x="72" y="0"/>
                    </a:lnTo>
                    <a:lnTo>
                      <a:pt x="54" y="54"/>
                    </a:lnTo>
                    <a:lnTo>
                      <a:pt x="95" y="84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61" name="Line 67">
                <a:extLst>
                  <a:ext uri="{FF2B5EF4-FFF2-40B4-BE49-F238E27FC236}">
                    <a16:creationId xmlns:a16="http://schemas.microsoft.com/office/drawing/2014/main" id="{54CE9F44-9816-7B47-AB17-D55B897975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4" y="2107"/>
                <a:ext cx="262" cy="9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42" name="Group 120">
              <a:extLst>
                <a:ext uri="{FF2B5EF4-FFF2-40B4-BE49-F238E27FC236}">
                  <a16:creationId xmlns:a16="http://schemas.microsoft.com/office/drawing/2014/main" id="{9CB3F561-7CE4-5E4B-A30C-BCA1AD33C9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6" y="2011"/>
              <a:ext cx="865" cy="604"/>
              <a:chOff x="3406" y="2011"/>
              <a:chExt cx="865" cy="604"/>
            </a:xfrm>
          </p:grpSpPr>
          <p:sp>
            <p:nvSpPr>
              <p:cNvPr id="27743" name="Rectangle 69">
                <a:extLst>
                  <a:ext uri="{FF2B5EF4-FFF2-40B4-BE49-F238E27FC236}">
                    <a16:creationId xmlns:a16="http://schemas.microsoft.com/office/drawing/2014/main" id="{1F371300-198D-D845-966B-BB46455DA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0" y="2011"/>
                <a:ext cx="6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b="0">
                    <a:solidFill>
                      <a:srgbClr val="003399"/>
                    </a:solidFill>
                  </a:rPr>
                  <a:t>lower limit:</a:t>
                </a:r>
                <a:endParaRPr lang="en-US" altLang="en-US" sz="2400" b="0">
                  <a:solidFill>
                    <a:srgbClr val="003399"/>
                  </a:solidFill>
                </a:endParaRPr>
              </a:p>
            </p:txBody>
          </p:sp>
          <p:sp>
            <p:nvSpPr>
              <p:cNvPr id="27744" name="Rectangle 70">
                <a:extLst>
                  <a:ext uri="{FF2B5EF4-FFF2-40B4-BE49-F238E27FC236}">
                    <a16:creationId xmlns:a16="http://schemas.microsoft.com/office/drawing/2014/main" id="{16D53EFE-C2E1-1346-A0C6-586742240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0" y="2208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b="0">
                    <a:solidFill>
                      <a:srgbClr val="003399"/>
                    </a:solidFill>
                  </a:rPr>
                  <a:t>1</a:t>
                </a:r>
                <a:endParaRPr lang="en-US" altLang="en-US" sz="2400" b="0">
                  <a:solidFill>
                    <a:srgbClr val="003399"/>
                  </a:solidFill>
                </a:endParaRPr>
              </a:p>
            </p:txBody>
          </p:sp>
          <p:sp>
            <p:nvSpPr>
              <p:cNvPr id="27745" name="Rectangle 71">
                <a:extLst>
                  <a:ext uri="{FF2B5EF4-FFF2-40B4-BE49-F238E27FC236}">
                    <a16:creationId xmlns:a16="http://schemas.microsoft.com/office/drawing/2014/main" id="{60E4FD0C-F88B-5245-B30E-D5378B47E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6" y="2411"/>
                <a:ext cx="9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b="0" i="1">
                    <a:solidFill>
                      <a:srgbClr val="003399"/>
                    </a:solidFill>
                  </a:rPr>
                  <a:t>E</a:t>
                </a:r>
                <a:endParaRPr lang="en-US" altLang="en-US" sz="2400" b="0" i="1">
                  <a:solidFill>
                    <a:srgbClr val="003399"/>
                  </a:solidFill>
                </a:endParaRPr>
              </a:p>
            </p:txBody>
          </p:sp>
          <p:sp>
            <p:nvSpPr>
              <p:cNvPr id="27746" name="Rectangle 72">
                <a:extLst>
                  <a:ext uri="{FF2B5EF4-FFF2-40B4-BE49-F238E27FC236}">
                    <a16:creationId xmlns:a16="http://schemas.microsoft.com/office/drawing/2014/main" id="{563DA329-8ABD-CD43-A121-C6F723E11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2471"/>
                <a:ext cx="6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500" b="0" i="1">
                    <a:solidFill>
                      <a:srgbClr val="003399"/>
                    </a:solidFill>
                  </a:rPr>
                  <a:t>c</a:t>
                </a:r>
                <a:endParaRPr lang="en-US" altLang="en-US" sz="2400" b="0" i="1">
                  <a:solidFill>
                    <a:srgbClr val="003399"/>
                  </a:solidFill>
                </a:endParaRPr>
              </a:p>
            </p:txBody>
          </p:sp>
          <p:sp>
            <p:nvSpPr>
              <p:cNvPr id="27747" name="Line 73">
                <a:extLst>
                  <a:ext uri="{FF2B5EF4-FFF2-40B4-BE49-F238E27FC236}">
                    <a16:creationId xmlns:a16="http://schemas.microsoft.com/office/drawing/2014/main" id="{564088B5-7AAE-4544-9A36-85AAF36F0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2" y="2393"/>
                <a:ext cx="167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48" name="Rectangle 74">
                <a:extLst>
                  <a:ext uri="{FF2B5EF4-FFF2-40B4-BE49-F238E27FC236}">
                    <a16:creationId xmlns:a16="http://schemas.microsoft.com/office/drawing/2014/main" id="{3646087A-DD86-BC41-80C7-A012E06CD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1" y="2286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b="0">
                    <a:solidFill>
                      <a:srgbClr val="003399"/>
                    </a:solidFill>
                  </a:rPr>
                  <a:t>=</a:t>
                </a:r>
                <a:endParaRPr lang="en-US" altLang="en-US" sz="2400" b="0">
                  <a:solidFill>
                    <a:srgbClr val="003399"/>
                  </a:solidFill>
                </a:endParaRPr>
              </a:p>
            </p:txBody>
          </p:sp>
          <p:sp>
            <p:nvSpPr>
              <p:cNvPr id="27749" name="Rectangle 75">
                <a:extLst>
                  <a:ext uri="{FF2B5EF4-FFF2-40B4-BE49-F238E27FC236}">
                    <a16:creationId xmlns:a16="http://schemas.microsoft.com/office/drawing/2014/main" id="{3F5728D7-29D1-E94C-AEC4-2AB45D557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6" y="2208"/>
                <a:ext cx="9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b="0" i="1">
                    <a:solidFill>
                      <a:srgbClr val="003399"/>
                    </a:solidFill>
                  </a:rPr>
                  <a:t>V</a:t>
                </a:r>
                <a:endParaRPr lang="en-US" altLang="en-US" sz="2400" b="0" i="1">
                  <a:solidFill>
                    <a:srgbClr val="003399"/>
                  </a:solidFill>
                </a:endParaRPr>
              </a:p>
            </p:txBody>
          </p:sp>
          <p:sp>
            <p:nvSpPr>
              <p:cNvPr id="27750" name="Rectangle 76">
                <a:extLst>
                  <a:ext uri="{FF2B5EF4-FFF2-40B4-BE49-F238E27FC236}">
                    <a16:creationId xmlns:a16="http://schemas.microsoft.com/office/drawing/2014/main" id="{836AC86A-924B-9E47-8F5D-A6ECAC0D9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0" y="225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500" b="0" i="1">
                    <a:solidFill>
                      <a:srgbClr val="003399"/>
                    </a:solidFill>
                  </a:rPr>
                  <a:t>m</a:t>
                </a:r>
                <a:endParaRPr lang="en-US" altLang="en-US" sz="2400" b="0" i="1">
                  <a:solidFill>
                    <a:srgbClr val="003399"/>
                  </a:solidFill>
                </a:endParaRPr>
              </a:p>
            </p:txBody>
          </p:sp>
          <p:sp>
            <p:nvSpPr>
              <p:cNvPr id="27751" name="Rectangle 77">
                <a:extLst>
                  <a:ext uri="{FF2B5EF4-FFF2-40B4-BE49-F238E27FC236}">
                    <a16:creationId xmlns:a16="http://schemas.microsoft.com/office/drawing/2014/main" id="{1B6A5419-E8FD-2D4E-9EBD-7E7448818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4" y="2411"/>
                <a:ext cx="9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b="0" i="1">
                    <a:solidFill>
                      <a:srgbClr val="003399"/>
                    </a:solidFill>
                  </a:rPr>
                  <a:t>E</a:t>
                </a:r>
                <a:endParaRPr lang="en-US" altLang="en-US" sz="2400" b="0" i="1">
                  <a:solidFill>
                    <a:srgbClr val="003399"/>
                  </a:solidFill>
                </a:endParaRPr>
              </a:p>
            </p:txBody>
          </p:sp>
          <p:sp>
            <p:nvSpPr>
              <p:cNvPr id="27752" name="Rectangle 78">
                <a:extLst>
                  <a:ext uri="{FF2B5EF4-FFF2-40B4-BE49-F238E27FC236}">
                    <a16:creationId xmlns:a16="http://schemas.microsoft.com/office/drawing/2014/main" id="{C49B50F5-4B8D-C141-8697-76E17A751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0" y="2471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500" b="0" i="1">
                    <a:solidFill>
                      <a:srgbClr val="003399"/>
                    </a:solidFill>
                  </a:rPr>
                  <a:t>m</a:t>
                </a:r>
                <a:endParaRPr lang="en-US" altLang="en-US" sz="2400" b="0" i="1">
                  <a:solidFill>
                    <a:srgbClr val="003399"/>
                  </a:solidFill>
                </a:endParaRPr>
              </a:p>
            </p:txBody>
          </p:sp>
          <p:sp>
            <p:nvSpPr>
              <p:cNvPr id="27753" name="Line 79">
                <a:extLst>
                  <a:ext uri="{FF2B5EF4-FFF2-40B4-BE49-F238E27FC236}">
                    <a16:creationId xmlns:a16="http://schemas.microsoft.com/office/drawing/2014/main" id="{A3357E7D-7DED-5B40-8F47-7B561082A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0" y="2393"/>
                <a:ext cx="20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54" name="Rectangle 80">
                <a:extLst>
                  <a:ext uri="{FF2B5EF4-FFF2-40B4-BE49-F238E27FC236}">
                    <a16:creationId xmlns:a16="http://schemas.microsoft.com/office/drawing/2014/main" id="{4B2C6B26-60DA-BA42-A75E-1BA40248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5" y="2286"/>
                <a:ext cx="8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b="0">
                    <a:solidFill>
                      <a:srgbClr val="003399"/>
                    </a:solidFill>
                  </a:rPr>
                  <a:t>+</a:t>
                </a:r>
                <a:endParaRPr lang="en-US" altLang="en-US" sz="2400" b="0">
                  <a:solidFill>
                    <a:srgbClr val="003399"/>
                  </a:solidFill>
                </a:endParaRPr>
              </a:p>
            </p:txBody>
          </p:sp>
          <p:sp>
            <p:nvSpPr>
              <p:cNvPr id="27755" name="Rectangle 81">
                <a:extLst>
                  <a:ext uri="{FF2B5EF4-FFF2-40B4-BE49-F238E27FC236}">
                    <a16:creationId xmlns:a16="http://schemas.microsoft.com/office/drawing/2014/main" id="{4CF51885-BD55-DC49-B7E3-2B014AF4D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8" y="2190"/>
                <a:ext cx="9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b="0" i="1">
                    <a:solidFill>
                      <a:srgbClr val="003399"/>
                    </a:solidFill>
                  </a:rPr>
                  <a:t>V</a:t>
                </a:r>
                <a:endParaRPr lang="en-US" altLang="en-US" sz="2400" b="0" i="1">
                  <a:solidFill>
                    <a:srgbClr val="003399"/>
                  </a:solidFill>
                </a:endParaRPr>
              </a:p>
            </p:txBody>
          </p:sp>
          <p:sp>
            <p:nvSpPr>
              <p:cNvPr id="27756" name="Rectangle 82">
                <a:extLst>
                  <a:ext uri="{FF2B5EF4-FFF2-40B4-BE49-F238E27FC236}">
                    <a16:creationId xmlns:a16="http://schemas.microsoft.com/office/drawing/2014/main" id="{6F43E85B-8C03-AB4D-B776-57637C436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2" y="2250"/>
                <a:ext cx="6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500" b="0" i="1">
                    <a:solidFill>
                      <a:srgbClr val="003399"/>
                    </a:solidFill>
                  </a:rPr>
                  <a:t>p</a:t>
                </a:r>
                <a:endParaRPr lang="en-US" altLang="en-US" sz="2400" b="0" i="1">
                  <a:solidFill>
                    <a:srgbClr val="003399"/>
                  </a:solidFill>
                </a:endParaRPr>
              </a:p>
            </p:txBody>
          </p:sp>
          <p:sp>
            <p:nvSpPr>
              <p:cNvPr id="27757" name="Rectangle 83">
                <a:extLst>
                  <a:ext uri="{FF2B5EF4-FFF2-40B4-BE49-F238E27FC236}">
                    <a16:creationId xmlns:a16="http://schemas.microsoft.com/office/drawing/2014/main" id="{2C945704-2A12-CC43-A81A-AC072FB69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2" y="2411"/>
                <a:ext cx="96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 b="0" i="1">
                    <a:solidFill>
                      <a:srgbClr val="003399"/>
                    </a:solidFill>
                  </a:rPr>
                  <a:t>E</a:t>
                </a:r>
                <a:endParaRPr lang="en-US" altLang="en-US" sz="2400" b="0" i="1">
                  <a:solidFill>
                    <a:srgbClr val="003399"/>
                  </a:solidFill>
                </a:endParaRPr>
              </a:p>
            </p:txBody>
          </p:sp>
          <p:sp>
            <p:nvSpPr>
              <p:cNvPr id="27758" name="Rectangle 84">
                <a:extLst>
                  <a:ext uri="{FF2B5EF4-FFF2-40B4-BE49-F238E27FC236}">
                    <a16:creationId xmlns:a16="http://schemas.microsoft.com/office/drawing/2014/main" id="{8ED5FFD8-BEC2-B14C-88AB-FD7A5D9AB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8" y="2471"/>
                <a:ext cx="6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500" b="0" i="1">
                    <a:solidFill>
                      <a:srgbClr val="003399"/>
                    </a:solidFill>
                  </a:rPr>
                  <a:t>p</a:t>
                </a:r>
                <a:endParaRPr lang="en-US" altLang="en-US" sz="2400" b="0" i="1">
                  <a:solidFill>
                    <a:srgbClr val="003399"/>
                  </a:solidFill>
                </a:endParaRPr>
              </a:p>
            </p:txBody>
          </p:sp>
          <p:sp>
            <p:nvSpPr>
              <p:cNvPr id="27759" name="Line 85">
                <a:extLst>
                  <a:ext uri="{FF2B5EF4-FFF2-40B4-BE49-F238E27FC236}">
                    <a16:creationId xmlns:a16="http://schemas.microsoft.com/office/drawing/2014/main" id="{C8282B62-2B41-7248-B691-DEB1532C9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8" y="2393"/>
                <a:ext cx="17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123">
            <a:extLst>
              <a:ext uri="{FF2B5EF4-FFF2-40B4-BE49-F238E27FC236}">
                <a16:creationId xmlns:a16="http://schemas.microsoft.com/office/drawing/2014/main" id="{7E032324-075E-9D4A-8848-BB18A4932ECC}"/>
              </a:ext>
            </a:extLst>
          </p:cNvPr>
          <p:cNvGrpSpPr>
            <a:grpSpLocks/>
          </p:cNvGrpSpPr>
          <p:nvPr/>
        </p:nvGrpSpPr>
        <p:grpSpPr bwMode="auto">
          <a:xfrm>
            <a:off x="3067050" y="2265363"/>
            <a:ext cx="3152775" cy="2216150"/>
            <a:chOff x="1932" y="1427"/>
            <a:chExt cx="1986" cy="1396"/>
          </a:xfrm>
        </p:grpSpPr>
        <p:sp>
          <p:nvSpPr>
            <p:cNvPr id="27719" name="Line 17">
              <a:extLst>
                <a:ext uri="{FF2B5EF4-FFF2-40B4-BE49-F238E27FC236}">
                  <a16:creationId xmlns:a16="http://schemas.microsoft.com/office/drawing/2014/main" id="{6B8C52F5-1C3F-F148-9C76-B8FC655894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2" y="1981"/>
              <a:ext cx="1283" cy="84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20" name="Group 121">
              <a:extLst>
                <a:ext uri="{FF2B5EF4-FFF2-40B4-BE49-F238E27FC236}">
                  <a16:creationId xmlns:a16="http://schemas.microsoft.com/office/drawing/2014/main" id="{8B148A1D-FF54-F749-9780-F67C058B11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4" y="1427"/>
              <a:ext cx="1944" cy="763"/>
              <a:chOff x="1974" y="1427"/>
              <a:chExt cx="1944" cy="763"/>
            </a:xfrm>
          </p:grpSpPr>
          <p:grpSp>
            <p:nvGrpSpPr>
              <p:cNvPr id="27721" name="Group 88">
                <a:extLst>
                  <a:ext uri="{FF2B5EF4-FFF2-40B4-BE49-F238E27FC236}">
                    <a16:creationId xmlns:a16="http://schemas.microsoft.com/office/drawing/2014/main" id="{49C0327C-A76B-744A-8CEF-8294EAABA3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13" y="1755"/>
                <a:ext cx="668" cy="435"/>
                <a:chOff x="2213" y="1755"/>
                <a:chExt cx="668" cy="435"/>
              </a:xfrm>
            </p:grpSpPr>
            <p:sp>
              <p:nvSpPr>
                <p:cNvPr id="27738" name="Freeform 86">
                  <a:extLst>
                    <a:ext uri="{FF2B5EF4-FFF2-40B4-BE49-F238E27FC236}">
                      <a16:creationId xmlns:a16="http://schemas.microsoft.com/office/drawing/2014/main" id="{763DFCAC-A10D-BE4A-913F-7470A53AF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5" y="2107"/>
                  <a:ext cx="96" cy="83"/>
                </a:xfrm>
                <a:custGeom>
                  <a:avLst/>
                  <a:gdLst>
                    <a:gd name="T0" fmla="*/ 96 w 96"/>
                    <a:gd name="T1" fmla="*/ 83 h 83"/>
                    <a:gd name="T2" fmla="*/ 0 w 96"/>
                    <a:gd name="T3" fmla="*/ 71 h 83"/>
                    <a:gd name="T4" fmla="*/ 48 w 96"/>
                    <a:gd name="T5" fmla="*/ 53 h 83"/>
                    <a:gd name="T6" fmla="*/ 42 w 96"/>
                    <a:gd name="T7" fmla="*/ 0 h 83"/>
                    <a:gd name="T8" fmla="*/ 96 w 96"/>
                    <a:gd name="T9" fmla="*/ 83 h 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6"/>
                    <a:gd name="T16" fmla="*/ 0 h 83"/>
                    <a:gd name="T17" fmla="*/ 96 w 96"/>
                    <a:gd name="T18" fmla="*/ 83 h 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6" h="83">
                      <a:moveTo>
                        <a:pt x="96" y="83"/>
                      </a:moveTo>
                      <a:lnTo>
                        <a:pt x="0" y="71"/>
                      </a:lnTo>
                      <a:lnTo>
                        <a:pt x="48" y="53"/>
                      </a:lnTo>
                      <a:lnTo>
                        <a:pt x="42" y="0"/>
                      </a:lnTo>
                      <a:lnTo>
                        <a:pt x="96" y="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9" name="Line 87">
                  <a:extLst>
                    <a:ext uri="{FF2B5EF4-FFF2-40B4-BE49-F238E27FC236}">
                      <a16:creationId xmlns:a16="http://schemas.microsoft.com/office/drawing/2014/main" id="{9BF08B39-960D-0D46-8950-8DFAC55A42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13" y="1755"/>
                  <a:ext cx="620" cy="40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2" name="Group 119">
                <a:extLst>
                  <a:ext uri="{FF2B5EF4-FFF2-40B4-BE49-F238E27FC236}">
                    <a16:creationId xmlns:a16="http://schemas.microsoft.com/office/drawing/2014/main" id="{B3C953F9-BA93-6F41-8702-3098BC8191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74" y="1427"/>
                <a:ext cx="1944" cy="404"/>
                <a:chOff x="1974" y="1427"/>
                <a:chExt cx="1944" cy="404"/>
              </a:xfrm>
            </p:grpSpPr>
            <p:sp>
              <p:nvSpPr>
                <p:cNvPr id="27723" name="Rectangle 89">
                  <a:extLst>
                    <a:ext uri="{FF2B5EF4-FFF2-40B4-BE49-F238E27FC236}">
                      <a16:creationId xmlns:a16="http://schemas.microsoft.com/office/drawing/2014/main" id="{65DB037D-9FE4-8949-B820-10722A23DD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9" y="1677"/>
                  <a:ext cx="64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0" i="1">
                      <a:solidFill>
                        <a:srgbClr val="CC0000"/>
                      </a:solidFill>
                    </a:rPr>
                    <a:t>c</a:t>
                  </a:r>
                  <a:endParaRPr lang="en-US" altLang="en-US" sz="2400" b="0" i="1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24" name="Rectangle 90">
                  <a:extLst>
                    <a:ext uri="{FF2B5EF4-FFF2-40B4-BE49-F238E27FC236}">
                      <a16:creationId xmlns:a16="http://schemas.microsoft.com/office/drawing/2014/main" id="{6BFD16DD-CB04-324A-82B3-9EF2ED69BB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0" y="1677"/>
                  <a:ext cx="107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0" i="1">
                      <a:solidFill>
                        <a:srgbClr val="CC0000"/>
                      </a:solidFill>
                    </a:rPr>
                    <a:t>m</a:t>
                  </a:r>
                  <a:endParaRPr lang="en-US" altLang="en-US" sz="2400" b="0" i="1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25" name="Rectangle 91">
                  <a:extLst>
                    <a:ext uri="{FF2B5EF4-FFF2-40B4-BE49-F238E27FC236}">
                      <a16:creationId xmlns:a16="http://schemas.microsoft.com/office/drawing/2014/main" id="{137B8A6C-7226-E14F-A8C3-6E5E34D5E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77" y="1677"/>
                  <a:ext cx="107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0" i="1">
                      <a:solidFill>
                        <a:srgbClr val="CC0000"/>
                      </a:solidFill>
                    </a:rPr>
                    <a:t>m</a:t>
                  </a:r>
                  <a:endParaRPr lang="en-US" altLang="en-US" sz="2400" b="0" i="1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26" name="Rectangle 92">
                  <a:extLst>
                    <a:ext uri="{FF2B5EF4-FFF2-40B4-BE49-F238E27FC236}">
                      <a16:creationId xmlns:a16="http://schemas.microsoft.com/office/drawing/2014/main" id="{CD43895F-E8BE-224E-98B4-4B6D6ADDFB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1" y="1427"/>
                  <a:ext cx="368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 b="0">
                      <a:solidFill>
                        <a:srgbClr val="CC0000"/>
                      </a:solidFill>
                    </a:rPr>
                    <a:t>upper</a:t>
                  </a:r>
                  <a:endParaRPr lang="en-US" altLang="en-US" sz="2400" b="0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27" name="Rectangle 93">
                  <a:extLst>
                    <a:ext uri="{FF2B5EF4-FFF2-40B4-BE49-F238E27FC236}">
                      <a16:creationId xmlns:a16="http://schemas.microsoft.com/office/drawing/2014/main" id="{52B5EABE-867E-C141-9CED-13E09FB7C0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23" y="1427"/>
                  <a:ext cx="336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 b="0">
                      <a:solidFill>
                        <a:srgbClr val="CC0000"/>
                      </a:solidFill>
                    </a:rPr>
                    <a:t> limit:</a:t>
                  </a:r>
                  <a:endParaRPr lang="en-US" altLang="en-US" sz="2400" b="0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28" name="Rectangle 94">
                  <a:extLst>
                    <a:ext uri="{FF2B5EF4-FFF2-40B4-BE49-F238E27FC236}">
                      <a16:creationId xmlns:a16="http://schemas.microsoft.com/office/drawing/2014/main" id="{F0FECA4D-F8B1-5A41-A698-C0894B4DF7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4" y="1618"/>
                  <a:ext cx="96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 b="0" i="1">
                      <a:solidFill>
                        <a:srgbClr val="CC0000"/>
                      </a:solidFill>
                    </a:rPr>
                    <a:t>E</a:t>
                  </a:r>
                  <a:endParaRPr lang="en-US" altLang="en-US" sz="2400" b="0" i="1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29" name="Rectangle 95">
                  <a:extLst>
                    <a:ext uri="{FF2B5EF4-FFF2-40B4-BE49-F238E27FC236}">
                      <a16:creationId xmlns:a16="http://schemas.microsoft.com/office/drawing/2014/main" id="{13EE3B93-2082-BE4E-979E-2A186116A1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83" y="1600"/>
                  <a:ext cx="84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 b="0">
                      <a:solidFill>
                        <a:srgbClr val="CC0000"/>
                      </a:solidFill>
                    </a:rPr>
                    <a:t>=</a:t>
                  </a:r>
                  <a:endParaRPr lang="en-US" altLang="en-US" sz="2400" b="0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30" name="Rectangle 96">
                  <a:extLst>
                    <a:ext uri="{FF2B5EF4-FFF2-40B4-BE49-F238E27FC236}">
                      <a16:creationId xmlns:a16="http://schemas.microsoft.com/office/drawing/2014/main" id="{C74ACFB8-9E24-7244-8408-6707576B02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6" y="1618"/>
                  <a:ext cx="96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 b="0" i="1">
                      <a:solidFill>
                        <a:srgbClr val="CC0000"/>
                      </a:solidFill>
                    </a:rPr>
                    <a:t>V</a:t>
                  </a:r>
                  <a:endParaRPr lang="en-US" altLang="en-US" sz="2400" b="0" i="1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31" name="Rectangle 97">
                  <a:extLst>
                    <a:ext uri="{FF2B5EF4-FFF2-40B4-BE49-F238E27FC236}">
                      <a16:creationId xmlns:a16="http://schemas.microsoft.com/office/drawing/2014/main" id="{8D7697A1-7BE7-1B48-85AC-972194FBEE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1" y="1618"/>
                  <a:ext cx="96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 b="0" i="1">
                      <a:solidFill>
                        <a:srgbClr val="CC0000"/>
                      </a:solidFill>
                    </a:rPr>
                    <a:t>E</a:t>
                  </a:r>
                  <a:endParaRPr lang="en-US" altLang="en-US" sz="2400" b="0" i="1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32" name="Rectangle 98">
                  <a:extLst>
                    <a:ext uri="{FF2B5EF4-FFF2-40B4-BE49-F238E27FC236}">
                      <a16:creationId xmlns:a16="http://schemas.microsoft.com/office/drawing/2014/main" id="{7965068A-9227-734F-91E1-AFACF81668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6" y="1600"/>
                  <a:ext cx="84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 b="0">
                      <a:solidFill>
                        <a:srgbClr val="CC0000"/>
                      </a:solidFill>
                    </a:rPr>
                    <a:t>+</a:t>
                  </a:r>
                  <a:endParaRPr lang="en-US" altLang="en-US" sz="2400" b="0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33" name="Rectangle 99">
                  <a:extLst>
                    <a:ext uri="{FF2B5EF4-FFF2-40B4-BE49-F238E27FC236}">
                      <a16:creationId xmlns:a16="http://schemas.microsoft.com/office/drawing/2014/main" id="{92665E24-9E4E-0B47-8209-5D011A64E0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3" y="1618"/>
                  <a:ext cx="96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 b="0" i="1">
                      <a:solidFill>
                        <a:srgbClr val="CC0000"/>
                      </a:solidFill>
                    </a:rPr>
                    <a:t>V</a:t>
                  </a:r>
                  <a:endParaRPr lang="en-US" altLang="en-US" sz="2400" b="0" i="1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34" name="Rectangle 100">
                  <a:extLst>
                    <a:ext uri="{FF2B5EF4-FFF2-40B4-BE49-F238E27FC236}">
                      <a16:creationId xmlns:a16="http://schemas.microsoft.com/office/drawing/2014/main" id="{E6D50E17-4E2A-BA45-AEC9-9526022780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7" y="1677"/>
                  <a:ext cx="71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0" i="1">
                      <a:solidFill>
                        <a:srgbClr val="CC0000"/>
                      </a:solidFill>
                    </a:rPr>
                    <a:t>p</a:t>
                  </a:r>
                  <a:endParaRPr lang="en-US" altLang="en-US" sz="2400" b="0" i="1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35" name="Rectangle 101">
                  <a:extLst>
                    <a:ext uri="{FF2B5EF4-FFF2-40B4-BE49-F238E27FC236}">
                      <a16:creationId xmlns:a16="http://schemas.microsoft.com/office/drawing/2014/main" id="{DAB0623B-24BF-B941-BB51-4F9650987A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8" y="1618"/>
                  <a:ext cx="96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 b="0" i="1">
                      <a:solidFill>
                        <a:srgbClr val="CC0000"/>
                      </a:solidFill>
                    </a:rPr>
                    <a:t>E</a:t>
                  </a:r>
                  <a:endParaRPr lang="en-US" altLang="en-US" sz="2400" b="0" i="1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36" name="Rectangle 102">
                  <a:extLst>
                    <a:ext uri="{FF2B5EF4-FFF2-40B4-BE49-F238E27FC236}">
                      <a16:creationId xmlns:a16="http://schemas.microsoft.com/office/drawing/2014/main" id="{F3E9A400-6900-9048-819D-FCB5B71A06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" y="1677"/>
                  <a:ext cx="71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0" i="1">
                      <a:solidFill>
                        <a:srgbClr val="CC0000"/>
                      </a:solidFill>
                    </a:rPr>
                    <a:t>p</a:t>
                  </a:r>
                  <a:endParaRPr lang="en-US" altLang="en-US" sz="2400" b="0" i="1">
                    <a:solidFill>
                      <a:srgbClr val="CC0000"/>
                    </a:solidFill>
                  </a:endParaRPr>
                </a:p>
              </p:txBody>
            </p:sp>
            <p:sp>
              <p:nvSpPr>
                <p:cNvPr id="27737" name="Rectangle 107">
                  <a:extLst>
                    <a:ext uri="{FF2B5EF4-FFF2-40B4-BE49-F238E27FC236}">
                      <a16:creationId xmlns:a16="http://schemas.microsoft.com/office/drawing/2014/main" id="{1B28EB02-04CD-D14F-869F-CDF34E3864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8" y="1433"/>
                  <a:ext cx="960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37931725" indent="-37474525">
                    <a:spcBef>
                      <a:spcPct val="20000"/>
                    </a:spcBef>
                    <a:buChar char="–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0">
                      <a:solidFill>
                        <a:srgbClr val="CC0000"/>
                      </a:solidFill>
                    </a:rPr>
                    <a:t>“rule of mixtures”</a:t>
                  </a:r>
                  <a:endParaRPr lang="en-US" altLang="en-US" sz="2400" b="0">
                    <a:solidFill>
                      <a:srgbClr val="CC0000"/>
                    </a:solidFill>
                  </a:endParaRPr>
                </a:p>
              </p:txBody>
            </p:sp>
          </p:grpSp>
        </p:grpSp>
      </p:grpSp>
      <p:grpSp>
        <p:nvGrpSpPr>
          <p:cNvPr id="27655" name="Group 117">
            <a:extLst>
              <a:ext uri="{FF2B5EF4-FFF2-40B4-BE49-F238E27FC236}">
                <a16:creationId xmlns:a16="http://schemas.microsoft.com/office/drawing/2014/main" id="{457A5F3F-178F-D142-9F63-60B6FABCBEBE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939800"/>
            <a:ext cx="7310438" cy="703263"/>
            <a:chOff x="576" y="592"/>
            <a:chExt cx="4605" cy="443"/>
          </a:xfrm>
        </p:grpSpPr>
        <p:sp>
          <p:nvSpPr>
            <p:cNvPr id="27712" name="Rectangle 6">
              <a:extLst>
                <a:ext uri="{FF2B5EF4-FFF2-40B4-BE49-F238E27FC236}">
                  <a16:creationId xmlns:a16="http://schemas.microsoft.com/office/drawing/2014/main" id="{59F027FD-31B6-7348-962A-FC950D6DB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816"/>
              <a:ext cx="1680" cy="211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Particle-reinforced</a:t>
              </a:r>
            </a:p>
          </p:txBody>
        </p:sp>
        <p:sp>
          <p:nvSpPr>
            <p:cNvPr id="27713" name="Line 110">
              <a:extLst>
                <a:ext uri="{FF2B5EF4-FFF2-40B4-BE49-F238E27FC236}">
                  <a16:creationId xmlns:a16="http://schemas.microsoft.com/office/drawing/2014/main" id="{086065AA-1DA1-7941-8A75-49274C7B74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592"/>
              <a:ext cx="1" cy="20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4" name="Line 111">
              <a:extLst>
                <a:ext uri="{FF2B5EF4-FFF2-40B4-BE49-F238E27FC236}">
                  <a16:creationId xmlns:a16="http://schemas.microsoft.com/office/drawing/2014/main" id="{9BE881DA-48BA-C843-9B65-C73B1B8426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0" y="632"/>
              <a:ext cx="3480" cy="1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5" name="Line 112">
              <a:extLst>
                <a:ext uri="{FF2B5EF4-FFF2-40B4-BE49-F238E27FC236}">
                  <a16:creationId xmlns:a16="http://schemas.microsoft.com/office/drawing/2014/main" id="{92C28274-1994-374D-8CED-7B8569B97A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8" y="632"/>
              <a:ext cx="1" cy="16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6" name="Line 113">
              <a:extLst>
                <a:ext uri="{FF2B5EF4-FFF2-40B4-BE49-F238E27FC236}">
                  <a16:creationId xmlns:a16="http://schemas.microsoft.com/office/drawing/2014/main" id="{FB9839CE-D77A-4A49-A9B7-13102500C0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14" y="632"/>
              <a:ext cx="1" cy="176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17" name="Rectangle 114">
              <a:extLst>
                <a:ext uri="{FF2B5EF4-FFF2-40B4-BE49-F238E27FC236}">
                  <a16:creationId xmlns:a16="http://schemas.microsoft.com/office/drawing/2014/main" id="{66D44031-5973-BC4D-BB10-3ABFA6CCA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" y="824"/>
              <a:ext cx="124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>
                  <a:solidFill>
                    <a:srgbClr val="BBBBBB"/>
                  </a:solidFill>
                </a:rPr>
                <a:t>Fiber-reinforced</a:t>
              </a:r>
              <a:endParaRPr lang="en-US" altLang="en-US" sz="2400" b="0"/>
            </a:p>
          </p:txBody>
        </p:sp>
        <p:sp>
          <p:nvSpPr>
            <p:cNvPr id="27718" name="Rectangle 116">
              <a:extLst>
                <a:ext uri="{FF2B5EF4-FFF2-40B4-BE49-F238E27FC236}">
                  <a16:creationId xmlns:a16="http://schemas.microsoft.com/office/drawing/2014/main" id="{EA483135-AE48-4E4C-B48E-5BD0653EC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824"/>
              <a:ext cx="75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>
                  <a:solidFill>
                    <a:srgbClr val="BBBBBB"/>
                  </a:solidFill>
                </a:rPr>
                <a:t>Structural</a:t>
              </a:r>
              <a:endParaRPr lang="en-US" altLang="en-US" sz="2400" b="0"/>
            </a:p>
          </p:txBody>
        </p:sp>
      </p:grpSp>
      <p:grpSp>
        <p:nvGrpSpPr>
          <p:cNvPr id="27656" name="Group 151">
            <a:extLst>
              <a:ext uri="{FF2B5EF4-FFF2-40B4-BE49-F238E27FC236}">
                <a16:creationId xmlns:a16="http://schemas.microsoft.com/office/drawing/2014/main" id="{0E8F25A8-24F0-2B47-A3FF-9292E8675460}"/>
              </a:ext>
            </a:extLst>
          </p:cNvPr>
          <p:cNvGrpSpPr>
            <a:grpSpLocks/>
          </p:cNvGrpSpPr>
          <p:nvPr/>
        </p:nvGrpSpPr>
        <p:grpSpPr bwMode="auto">
          <a:xfrm>
            <a:off x="1522413" y="2795588"/>
            <a:ext cx="5218112" cy="2311400"/>
            <a:chOff x="959" y="1761"/>
            <a:chExt cx="3287" cy="1456"/>
          </a:xfrm>
        </p:grpSpPr>
        <p:sp>
          <p:nvSpPr>
            <p:cNvPr id="27657" name="Rectangle 12">
              <a:extLst>
                <a:ext uri="{FF2B5EF4-FFF2-40B4-BE49-F238E27FC236}">
                  <a16:creationId xmlns:a16="http://schemas.microsoft.com/office/drawing/2014/main" id="{D68CC2ED-CE87-B14F-A4E0-2D4C65965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" y="1958"/>
              <a:ext cx="34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Data: </a:t>
              </a:r>
              <a:endParaRPr lang="en-US" altLang="en-US" sz="2400" b="0"/>
            </a:p>
          </p:txBody>
        </p:sp>
        <p:sp>
          <p:nvSpPr>
            <p:cNvPr id="27658" name="Rectangle 13">
              <a:extLst>
                <a:ext uri="{FF2B5EF4-FFF2-40B4-BE49-F238E27FC236}">
                  <a16:creationId xmlns:a16="http://schemas.microsoft.com/office/drawing/2014/main" id="{972EB224-598E-BA47-A9D3-EE2A22006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" y="2113"/>
              <a:ext cx="583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Cu matrix </a:t>
              </a:r>
              <a:endParaRPr lang="en-US" altLang="en-US" sz="2400" b="0"/>
            </a:p>
          </p:txBody>
        </p:sp>
        <p:sp>
          <p:nvSpPr>
            <p:cNvPr id="27659" name="Rectangle 14">
              <a:extLst>
                <a:ext uri="{FF2B5EF4-FFF2-40B4-BE49-F238E27FC236}">
                  <a16:creationId xmlns:a16="http://schemas.microsoft.com/office/drawing/2014/main" id="{FE7F92BC-5DDD-5C45-A260-AD94E8FCD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" y="2268"/>
              <a:ext cx="65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w/tungsten </a:t>
              </a:r>
              <a:endParaRPr lang="en-US" altLang="en-US" sz="2400" b="0"/>
            </a:p>
          </p:txBody>
        </p:sp>
        <p:sp>
          <p:nvSpPr>
            <p:cNvPr id="27660" name="Rectangle 15">
              <a:extLst>
                <a:ext uri="{FF2B5EF4-FFF2-40B4-BE49-F238E27FC236}">
                  <a16:creationId xmlns:a16="http://schemas.microsoft.com/office/drawing/2014/main" id="{FC973AF2-6E38-534D-A46E-50A3E4031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" y="2423"/>
              <a:ext cx="47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particles</a:t>
              </a:r>
              <a:endParaRPr lang="en-US" altLang="en-US" sz="2400" b="0"/>
            </a:p>
          </p:txBody>
        </p:sp>
        <p:sp>
          <p:nvSpPr>
            <p:cNvPr id="27661" name="Rectangle 16">
              <a:extLst>
                <a:ext uri="{FF2B5EF4-FFF2-40B4-BE49-F238E27FC236}">
                  <a16:creationId xmlns:a16="http://schemas.microsoft.com/office/drawing/2014/main" id="{FB78B733-ECE7-E34F-9322-AA7A3E81C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3" y="1877"/>
              <a:ext cx="1301" cy="101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62" name="Oval 20">
              <a:extLst>
                <a:ext uri="{FF2B5EF4-FFF2-40B4-BE49-F238E27FC236}">
                  <a16:creationId xmlns:a16="http://schemas.microsoft.com/office/drawing/2014/main" id="{E77242AA-B114-BA4D-881A-3B6C855CD9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" y="2653"/>
              <a:ext cx="48" cy="4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63" name="Oval 21">
              <a:extLst>
                <a:ext uri="{FF2B5EF4-FFF2-40B4-BE49-F238E27FC236}">
                  <a16:creationId xmlns:a16="http://schemas.microsoft.com/office/drawing/2014/main" id="{56ECA06B-F9DF-E74C-98CF-9AA54DBBA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" y="2617"/>
              <a:ext cx="42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64" name="Oval 22">
              <a:extLst>
                <a:ext uri="{FF2B5EF4-FFF2-40B4-BE49-F238E27FC236}">
                  <a16:creationId xmlns:a16="http://schemas.microsoft.com/office/drawing/2014/main" id="{99C4DF04-1619-7641-9035-ECED54C52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557"/>
              <a:ext cx="48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65" name="Oval 23">
              <a:extLst>
                <a:ext uri="{FF2B5EF4-FFF2-40B4-BE49-F238E27FC236}">
                  <a16:creationId xmlns:a16="http://schemas.microsoft.com/office/drawing/2014/main" id="{F94E48E4-7E97-CF4B-A368-81F73198C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515"/>
              <a:ext cx="48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66" name="Oval 24">
              <a:extLst>
                <a:ext uri="{FF2B5EF4-FFF2-40B4-BE49-F238E27FC236}">
                  <a16:creationId xmlns:a16="http://schemas.microsoft.com/office/drawing/2014/main" id="{CE614B87-BBE0-C34A-A909-D2DB10107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7" y="2492"/>
              <a:ext cx="42" cy="4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67" name="Oval 25">
              <a:extLst>
                <a:ext uri="{FF2B5EF4-FFF2-40B4-BE49-F238E27FC236}">
                  <a16:creationId xmlns:a16="http://schemas.microsoft.com/office/drawing/2014/main" id="{414DB6C1-4944-EF42-A3D5-1BDA1FDA7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" y="2462"/>
              <a:ext cx="42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68" name="Oval 26">
              <a:extLst>
                <a:ext uri="{FF2B5EF4-FFF2-40B4-BE49-F238E27FC236}">
                  <a16:creationId xmlns:a16="http://schemas.microsoft.com/office/drawing/2014/main" id="{D41E42E7-BC68-E54B-8253-BF233CA65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2420"/>
              <a:ext cx="42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69" name="Oval 27">
              <a:extLst>
                <a:ext uri="{FF2B5EF4-FFF2-40B4-BE49-F238E27FC236}">
                  <a16:creationId xmlns:a16="http://schemas.microsoft.com/office/drawing/2014/main" id="{76A2050F-4038-DA4A-8B1B-2E271F5D0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5" y="2408"/>
              <a:ext cx="48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70" name="Oval 28">
              <a:extLst>
                <a:ext uri="{FF2B5EF4-FFF2-40B4-BE49-F238E27FC236}">
                  <a16:creationId xmlns:a16="http://schemas.microsoft.com/office/drawing/2014/main" id="{533872BA-9BF4-F54B-A143-8B3F6CCB7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7" y="2426"/>
              <a:ext cx="42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71" name="Oval 29">
              <a:extLst>
                <a:ext uri="{FF2B5EF4-FFF2-40B4-BE49-F238E27FC236}">
                  <a16:creationId xmlns:a16="http://schemas.microsoft.com/office/drawing/2014/main" id="{12965AC9-2246-9044-827E-20A7CA5F4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" y="2372"/>
              <a:ext cx="48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72" name="Oval 30">
              <a:extLst>
                <a:ext uri="{FF2B5EF4-FFF2-40B4-BE49-F238E27FC236}">
                  <a16:creationId xmlns:a16="http://schemas.microsoft.com/office/drawing/2014/main" id="{62157245-D70C-5945-8D2F-CCCDA9271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" y="2348"/>
              <a:ext cx="42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73" name="Oval 31">
              <a:extLst>
                <a:ext uri="{FF2B5EF4-FFF2-40B4-BE49-F238E27FC236}">
                  <a16:creationId xmlns:a16="http://schemas.microsoft.com/office/drawing/2014/main" id="{40955803-7A97-F941-BA69-FAAE7E051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" y="2319"/>
              <a:ext cx="42" cy="4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74" name="Oval 32">
              <a:extLst>
                <a:ext uri="{FF2B5EF4-FFF2-40B4-BE49-F238E27FC236}">
                  <a16:creationId xmlns:a16="http://schemas.microsoft.com/office/drawing/2014/main" id="{8438E30F-7DAE-944B-958C-4A57682F3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5" y="2330"/>
              <a:ext cx="41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75" name="Oval 33">
              <a:extLst>
                <a:ext uri="{FF2B5EF4-FFF2-40B4-BE49-F238E27FC236}">
                  <a16:creationId xmlns:a16="http://schemas.microsoft.com/office/drawing/2014/main" id="{42BB8ED6-B40D-7148-86F9-3A19E2A09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7" y="2319"/>
              <a:ext cx="47" cy="4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76" name="Oval 34">
              <a:extLst>
                <a:ext uri="{FF2B5EF4-FFF2-40B4-BE49-F238E27FC236}">
                  <a16:creationId xmlns:a16="http://schemas.microsoft.com/office/drawing/2014/main" id="{C2C1374E-07D4-434A-8F41-7B099C962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2283"/>
              <a:ext cx="42" cy="4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77" name="Oval 35">
              <a:extLst>
                <a:ext uri="{FF2B5EF4-FFF2-40B4-BE49-F238E27FC236}">
                  <a16:creationId xmlns:a16="http://schemas.microsoft.com/office/drawing/2014/main" id="{71A91E65-9365-BD4D-81BF-30E33A351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6" y="2259"/>
              <a:ext cx="42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78" name="Oval 36">
              <a:extLst>
                <a:ext uri="{FF2B5EF4-FFF2-40B4-BE49-F238E27FC236}">
                  <a16:creationId xmlns:a16="http://schemas.microsoft.com/office/drawing/2014/main" id="{18B89EF8-B7FB-8E43-A069-36B6B32AD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4" y="2313"/>
              <a:ext cx="47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79" name="Oval 37">
              <a:extLst>
                <a:ext uri="{FF2B5EF4-FFF2-40B4-BE49-F238E27FC236}">
                  <a16:creationId xmlns:a16="http://schemas.microsoft.com/office/drawing/2014/main" id="{6A5F4201-8813-5F48-9F60-C9D223F6C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217"/>
              <a:ext cx="47" cy="4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7680" name="Rectangle 38">
              <a:extLst>
                <a:ext uri="{FF2B5EF4-FFF2-40B4-BE49-F238E27FC236}">
                  <a16:creationId xmlns:a16="http://schemas.microsoft.com/office/drawing/2014/main" id="{AF0B3D50-7D19-EC4B-9B3A-6C3685BCF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6" y="2907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0</a:t>
              </a:r>
              <a:endParaRPr lang="en-US" altLang="en-US" sz="2400" b="0"/>
            </a:p>
          </p:txBody>
        </p:sp>
        <p:sp>
          <p:nvSpPr>
            <p:cNvPr id="27681" name="Rectangle 39">
              <a:extLst>
                <a:ext uri="{FF2B5EF4-FFF2-40B4-BE49-F238E27FC236}">
                  <a16:creationId xmlns:a16="http://schemas.microsoft.com/office/drawing/2014/main" id="{84851D2D-7B40-8249-89D4-E90952ADB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3" y="2907"/>
              <a:ext cx="14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20</a:t>
              </a:r>
              <a:endParaRPr lang="en-US" altLang="en-US" sz="2400" b="0"/>
            </a:p>
          </p:txBody>
        </p:sp>
        <p:sp>
          <p:nvSpPr>
            <p:cNvPr id="27682" name="Rectangle 49">
              <a:extLst>
                <a:ext uri="{FF2B5EF4-FFF2-40B4-BE49-F238E27FC236}">
                  <a16:creationId xmlns:a16="http://schemas.microsoft.com/office/drawing/2014/main" id="{131DC20C-B1B9-BE43-9F25-062308361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" y="2907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4</a:t>
              </a:r>
              <a:endParaRPr lang="en-US" altLang="en-US" sz="2400" b="0"/>
            </a:p>
          </p:txBody>
        </p:sp>
        <p:sp>
          <p:nvSpPr>
            <p:cNvPr id="27683" name="Rectangle 50">
              <a:extLst>
                <a:ext uri="{FF2B5EF4-FFF2-40B4-BE49-F238E27FC236}">
                  <a16:creationId xmlns:a16="http://schemas.microsoft.com/office/drawing/2014/main" id="{62AEE818-DD18-7647-B2E1-07AEA5B9C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5" y="2907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0</a:t>
              </a:r>
              <a:endParaRPr lang="en-US" altLang="en-US" sz="2400" b="0"/>
            </a:p>
          </p:txBody>
        </p:sp>
        <p:sp>
          <p:nvSpPr>
            <p:cNvPr id="27684" name="Rectangle 51">
              <a:extLst>
                <a:ext uri="{FF2B5EF4-FFF2-40B4-BE49-F238E27FC236}">
                  <a16:creationId xmlns:a16="http://schemas.microsoft.com/office/drawing/2014/main" id="{B5AE8A6E-545C-7447-B776-D23A97F91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" y="2907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6</a:t>
              </a:r>
              <a:endParaRPr lang="en-US" altLang="en-US" sz="2400" b="0"/>
            </a:p>
          </p:txBody>
        </p:sp>
        <p:sp>
          <p:nvSpPr>
            <p:cNvPr id="27685" name="Rectangle 52">
              <a:extLst>
                <a:ext uri="{FF2B5EF4-FFF2-40B4-BE49-F238E27FC236}">
                  <a16:creationId xmlns:a16="http://schemas.microsoft.com/office/drawing/2014/main" id="{972B9B12-7551-D042-89E6-6897E2F1F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0" y="2907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0</a:t>
              </a:r>
              <a:endParaRPr lang="en-US" altLang="en-US" sz="2400" b="0"/>
            </a:p>
          </p:txBody>
        </p:sp>
        <p:sp>
          <p:nvSpPr>
            <p:cNvPr id="27686" name="Rectangle 53">
              <a:extLst>
                <a:ext uri="{FF2B5EF4-FFF2-40B4-BE49-F238E27FC236}">
                  <a16:creationId xmlns:a16="http://schemas.microsoft.com/office/drawing/2014/main" id="{B5B57E40-A1FB-424F-B459-7A37CD235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" y="2907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8</a:t>
              </a:r>
              <a:endParaRPr lang="en-US" altLang="en-US" sz="2400" b="0"/>
            </a:p>
          </p:txBody>
        </p:sp>
        <p:sp>
          <p:nvSpPr>
            <p:cNvPr id="27687" name="Rectangle 54">
              <a:extLst>
                <a:ext uri="{FF2B5EF4-FFF2-40B4-BE49-F238E27FC236}">
                  <a16:creationId xmlns:a16="http://schemas.microsoft.com/office/drawing/2014/main" id="{FB46EA7A-B52B-7D49-BD86-23A0226BD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8" y="2907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0</a:t>
              </a:r>
              <a:endParaRPr lang="en-US" altLang="en-US" sz="2400" b="0"/>
            </a:p>
          </p:txBody>
        </p:sp>
        <p:sp>
          <p:nvSpPr>
            <p:cNvPr id="27688" name="Rectangle 55">
              <a:extLst>
                <a:ext uri="{FF2B5EF4-FFF2-40B4-BE49-F238E27FC236}">
                  <a16:creationId xmlns:a16="http://schemas.microsoft.com/office/drawing/2014/main" id="{5BB1E306-0876-3146-856E-86BBE36AD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1" y="2907"/>
              <a:ext cx="14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10</a:t>
              </a:r>
              <a:endParaRPr lang="en-US" altLang="en-US" sz="2400" b="0"/>
            </a:p>
          </p:txBody>
        </p:sp>
        <p:sp>
          <p:nvSpPr>
            <p:cNvPr id="27689" name="Rectangle 56">
              <a:extLst>
                <a:ext uri="{FF2B5EF4-FFF2-40B4-BE49-F238E27FC236}">
                  <a16:creationId xmlns:a16="http://schemas.microsoft.com/office/drawing/2014/main" id="{71F7AEFD-8C3F-FA46-A45C-5F34FB8C5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" y="2907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0</a:t>
              </a:r>
              <a:endParaRPr lang="en-US" altLang="en-US" sz="2400" b="0"/>
            </a:p>
          </p:txBody>
        </p:sp>
        <p:sp>
          <p:nvSpPr>
            <p:cNvPr id="27690" name="Rectangle 57">
              <a:extLst>
                <a:ext uri="{FF2B5EF4-FFF2-40B4-BE49-F238E27FC236}">
                  <a16:creationId xmlns:a16="http://schemas.microsoft.com/office/drawing/2014/main" id="{83692080-E274-F84D-A7D8-4B4A5D3F1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650"/>
              <a:ext cx="21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150</a:t>
              </a:r>
              <a:endParaRPr lang="en-US" altLang="en-US" sz="2400" b="0"/>
            </a:p>
          </p:txBody>
        </p:sp>
        <p:sp>
          <p:nvSpPr>
            <p:cNvPr id="27691" name="Rectangle 58">
              <a:extLst>
                <a:ext uri="{FF2B5EF4-FFF2-40B4-BE49-F238E27FC236}">
                  <a16:creationId xmlns:a16="http://schemas.microsoft.com/office/drawing/2014/main" id="{E4B62459-FC23-6B4A-A5EB-F13F336D6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471"/>
              <a:ext cx="14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20</a:t>
              </a:r>
              <a:endParaRPr lang="en-US" altLang="en-US" sz="2400" b="0"/>
            </a:p>
          </p:txBody>
        </p:sp>
        <p:sp>
          <p:nvSpPr>
            <p:cNvPr id="27692" name="Rectangle 59">
              <a:extLst>
                <a:ext uri="{FF2B5EF4-FFF2-40B4-BE49-F238E27FC236}">
                  <a16:creationId xmlns:a16="http://schemas.microsoft.com/office/drawing/2014/main" id="{29FA1844-341D-2947-BAB8-6ACD72141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" y="2471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0</a:t>
              </a:r>
              <a:endParaRPr lang="en-US" altLang="en-US" sz="2400" b="0"/>
            </a:p>
          </p:txBody>
        </p:sp>
        <p:sp>
          <p:nvSpPr>
            <p:cNvPr id="27693" name="Rectangle 60">
              <a:extLst>
                <a:ext uri="{FF2B5EF4-FFF2-40B4-BE49-F238E27FC236}">
                  <a16:creationId xmlns:a16="http://schemas.microsoft.com/office/drawing/2014/main" id="{CDAB7D56-DBE9-5540-8A04-61BE1FD15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286"/>
              <a:ext cx="21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250</a:t>
              </a:r>
              <a:endParaRPr lang="en-US" altLang="en-US" sz="2400" b="0"/>
            </a:p>
          </p:txBody>
        </p:sp>
        <p:sp>
          <p:nvSpPr>
            <p:cNvPr id="27694" name="Rectangle 61">
              <a:extLst>
                <a:ext uri="{FF2B5EF4-FFF2-40B4-BE49-F238E27FC236}">
                  <a16:creationId xmlns:a16="http://schemas.microsoft.com/office/drawing/2014/main" id="{54C43D2A-32BD-C44C-830D-3A62F70D2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107"/>
              <a:ext cx="14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30</a:t>
              </a:r>
              <a:endParaRPr lang="en-US" altLang="en-US" sz="2400" b="0"/>
            </a:p>
          </p:txBody>
        </p:sp>
        <p:sp>
          <p:nvSpPr>
            <p:cNvPr id="27695" name="Rectangle 62">
              <a:extLst>
                <a:ext uri="{FF2B5EF4-FFF2-40B4-BE49-F238E27FC236}">
                  <a16:creationId xmlns:a16="http://schemas.microsoft.com/office/drawing/2014/main" id="{80A6EB08-DA60-1A49-9CAA-FD2E04820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" y="2107"/>
              <a:ext cx="7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0</a:t>
              </a:r>
              <a:endParaRPr lang="en-US" altLang="en-US" sz="2400" b="0"/>
            </a:p>
          </p:txBody>
        </p:sp>
        <p:sp>
          <p:nvSpPr>
            <p:cNvPr id="27696" name="Rectangle 63">
              <a:extLst>
                <a:ext uri="{FF2B5EF4-FFF2-40B4-BE49-F238E27FC236}">
                  <a16:creationId xmlns:a16="http://schemas.microsoft.com/office/drawing/2014/main" id="{8A6562B9-F514-894C-B6EE-FE158A14A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1922"/>
              <a:ext cx="21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350</a:t>
              </a:r>
              <a:endParaRPr lang="en-US" altLang="en-US" sz="2400" b="0"/>
            </a:p>
          </p:txBody>
        </p:sp>
        <p:sp>
          <p:nvSpPr>
            <p:cNvPr id="27697" name="Rectangle 64">
              <a:extLst>
                <a:ext uri="{FF2B5EF4-FFF2-40B4-BE49-F238E27FC236}">
                  <a16:creationId xmlns:a16="http://schemas.microsoft.com/office/drawing/2014/main" id="{A3939104-AB1D-D14B-885D-2B8BAA8DC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" y="2901"/>
              <a:ext cx="8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>
                  <a:solidFill>
                    <a:srgbClr val="000000"/>
                  </a:solidFill>
                </a:rPr>
                <a:t>vol% tungsten</a:t>
              </a:r>
              <a:endParaRPr lang="en-US" altLang="en-US" sz="2400" b="0"/>
            </a:p>
          </p:txBody>
        </p:sp>
        <p:sp>
          <p:nvSpPr>
            <p:cNvPr id="27698" name="Rectangle 65">
              <a:extLst>
                <a:ext uri="{FF2B5EF4-FFF2-40B4-BE49-F238E27FC236}">
                  <a16:creationId xmlns:a16="http://schemas.microsoft.com/office/drawing/2014/main" id="{B2C50E95-406C-404E-A249-050AD3A34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" y="1761"/>
              <a:ext cx="42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 i="1">
                  <a:solidFill>
                    <a:srgbClr val="000000"/>
                  </a:solidFill>
                </a:rPr>
                <a:t>E</a:t>
              </a:r>
              <a:r>
                <a:rPr lang="en-US" altLang="en-US" sz="1600" b="0">
                  <a:solidFill>
                    <a:srgbClr val="000000"/>
                  </a:solidFill>
                </a:rPr>
                <a:t>(GPa)</a:t>
              </a:r>
              <a:endParaRPr lang="en-US" altLang="en-US" sz="2400" b="0"/>
            </a:p>
          </p:txBody>
        </p:sp>
        <p:sp>
          <p:nvSpPr>
            <p:cNvPr id="27699" name="Rectangle 104">
              <a:extLst>
                <a:ext uri="{FF2B5EF4-FFF2-40B4-BE49-F238E27FC236}">
                  <a16:creationId xmlns:a16="http://schemas.microsoft.com/office/drawing/2014/main" id="{C460209D-6558-BF4E-B088-84C42214B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" y="3026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(Cu)</a:t>
              </a:r>
              <a:endParaRPr lang="en-US" altLang="en-US" sz="2400" b="0"/>
            </a:p>
          </p:txBody>
        </p:sp>
        <p:sp>
          <p:nvSpPr>
            <p:cNvPr id="27700" name="Rectangle 105">
              <a:extLst>
                <a:ext uri="{FF2B5EF4-FFF2-40B4-BE49-F238E27FC236}">
                  <a16:creationId xmlns:a16="http://schemas.microsoft.com/office/drawing/2014/main" id="{C0CB073B-119C-3D4E-A279-11BC06177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" y="3044"/>
              <a:ext cx="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(</a:t>
              </a:r>
              <a:endParaRPr lang="en-US" altLang="en-US" sz="2400" b="0"/>
            </a:p>
          </p:txBody>
        </p:sp>
        <p:sp>
          <p:nvSpPr>
            <p:cNvPr id="27701" name="Rectangle 106">
              <a:extLst>
                <a:ext uri="{FF2B5EF4-FFF2-40B4-BE49-F238E27FC236}">
                  <a16:creationId xmlns:a16="http://schemas.microsoft.com/office/drawing/2014/main" id="{1568C792-026D-3947-AA81-4747D3D5F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9" y="3044"/>
              <a:ext cx="1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W)</a:t>
              </a:r>
              <a:endParaRPr lang="en-US" altLang="en-US" sz="2400" b="0"/>
            </a:p>
          </p:txBody>
        </p:sp>
        <p:grpSp>
          <p:nvGrpSpPr>
            <p:cNvPr id="27702" name="Group 135">
              <a:extLst>
                <a:ext uri="{FF2B5EF4-FFF2-40B4-BE49-F238E27FC236}">
                  <a16:creationId xmlns:a16="http://schemas.microsoft.com/office/drawing/2014/main" id="{23E3D088-779D-E24B-81A9-C234DABD58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1" y="2000"/>
              <a:ext cx="64" cy="720"/>
              <a:chOff x="1921" y="2000"/>
              <a:chExt cx="64" cy="720"/>
            </a:xfrm>
          </p:grpSpPr>
          <p:sp>
            <p:nvSpPr>
              <p:cNvPr id="27707" name="Line 130">
                <a:extLst>
                  <a:ext uri="{FF2B5EF4-FFF2-40B4-BE49-F238E27FC236}">
                    <a16:creationId xmlns:a16="http://schemas.microsoft.com/office/drawing/2014/main" id="{3580C3C9-215B-3240-BB5A-7C4A71773E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1" y="2181"/>
                <a:ext cx="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8" name="Line 131">
                <a:extLst>
                  <a:ext uri="{FF2B5EF4-FFF2-40B4-BE49-F238E27FC236}">
                    <a16:creationId xmlns:a16="http://schemas.microsoft.com/office/drawing/2014/main" id="{D9EE33E8-E0F2-D243-8F62-0D12D891B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1" y="2000"/>
                <a:ext cx="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9" name="Line 132">
                <a:extLst>
                  <a:ext uri="{FF2B5EF4-FFF2-40B4-BE49-F238E27FC236}">
                    <a16:creationId xmlns:a16="http://schemas.microsoft.com/office/drawing/2014/main" id="{E8977DA3-F19D-D847-850A-1F9DD5266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1" y="2357"/>
                <a:ext cx="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0" name="Line 133">
                <a:extLst>
                  <a:ext uri="{FF2B5EF4-FFF2-40B4-BE49-F238E27FC236}">
                    <a16:creationId xmlns:a16="http://schemas.microsoft.com/office/drawing/2014/main" id="{1A4C52E1-1378-F34B-9281-B8702DD26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1" y="2535"/>
                <a:ext cx="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1" name="Line 134">
                <a:extLst>
                  <a:ext uri="{FF2B5EF4-FFF2-40B4-BE49-F238E27FC236}">
                    <a16:creationId xmlns:a16="http://schemas.microsoft.com/office/drawing/2014/main" id="{77C9783C-B27A-E145-B506-CBAEBF20E9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1" y="2720"/>
                <a:ext cx="6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03" name="Line 143">
              <a:extLst>
                <a:ext uri="{FF2B5EF4-FFF2-40B4-BE49-F238E27FC236}">
                  <a16:creationId xmlns:a16="http://schemas.microsoft.com/office/drawing/2014/main" id="{27DEDE3D-27F2-594F-89E2-12C1353673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671" y="2857"/>
              <a:ext cx="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4" name="Line 148">
              <a:extLst>
                <a:ext uri="{FF2B5EF4-FFF2-40B4-BE49-F238E27FC236}">
                  <a16:creationId xmlns:a16="http://schemas.microsoft.com/office/drawing/2014/main" id="{A03A36A1-4DCD-DE49-83AA-111B576CD5E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414" y="2857"/>
              <a:ext cx="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5" name="Line 149">
              <a:extLst>
                <a:ext uri="{FF2B5EF4-FFF2-40B4-BE49-F238E27FC236}">
                  <a16:creationId xmlns:a16="http://schemas.microsoft.com/office/drawing/2014/main" id="{A7B2FAC7-F931-AB48-BB33-373146E40B8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157" y="2857"/>
              <a:ext cx="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6" name="Line 150">
              <a:extLst>
                <a:ext uri="{FF2B5EF4-FFF2-40B4-BE49-F238E27FC236}">
                  <a16:creationId xmlns:a16="http://schemas.microsoft.com/office/drawing/2014/main" id="{E7601C82-D3E5-EB45-A95F-FAE880F8D36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928" y="2857"/>
              <a:ext cx="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3">
            <a:extLst>
              <a:ext uri="{FF2B5EF4-FFF2-40B4-BE49-F238E27FC236}">
                <a16:creationId xmlns:a16="http://schemas.microsoft.com/office/drawing/2014/main" id="{BE7A4A04-C10C-AB49-B461-9F528E258E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9E2252-D7D6-5D42-AB3A-DEC1860DE91C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 b="0"/>
          </a:p>
        </p:txBody>
      </p:sp>
      <p:sp>
        <p:nvSpPr>
          <p:cNvPr id="29698" name="Rectangle 16">
            <a:extLst>
              <a:ext uri="{FF2B5EF4-FFF2-40B4-BE49-F238E27FC236}">
                <a16:creationId xmlns:a16="http://schemas.microsoft.com/office/drawing/2014/main" id="{19F55CF6-C63C-9B41-B7CD-5ABCE774BAD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Survey: Fiber-I</a:t>
            </a:r>
          </a:p>
        </p:txBody>
      </p:sp>
      <p:sp>
        <p:nvSpPr>
          <p:cNvPr id="29699" name="Rectangle 18">
            <a:extLst>
              <a:ext uri="{FF2B5EF4-FFF2-40B4-BE49-F238E27FC236}">
                <a16:creationId xmlns:a16="http://schemas.microsoft.com/office/drawing/2014/main" id="{333299BD-7233-E341-B429-2EF1113D6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965325"/>
            <a:ext cx="77724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b="0">
                <a:solidFill>
                  <a:srgbClr val="FF3300"/>
                </a:solidFill>
              </a:rPr>
              <a:t>Fibers very strong</a:t>
            </a:r>
          </a:p>
          <a:p>
            <a:pPr lvl="1"/>
            <a:r>
              <a:rPr lang="en-US" altLang="en-US" sz="2400" b="0"/>
              <a:t>Provide significant strength improvement to material</a:t>
            </a:r>
          </a:p>
          <a:p>
            <a:pPr lvl="1"/>
            <a:r>
              <a:rPr lang="en-US" altLang="en-US" sz="2400" b="0"/>
              <a:t>Ex:  fiber-glass</a:t>
            </a:r>
          </a:p>
          <a:p>
            <a:pPr lvl="2"/>
            <a:r>
              <a:rPr lang="en-US" altLang="en-US" sz="2000" b="0"/>
              <a:t>Continuous glass filaments in a polymer matrix</a:t>
            </a:r>
          </a:p>
          <a:p>
            <a:pPr lvl="2"/>
            <a:r>
              <a:rPr lang="en-US" altLang="en-US" sz="2000" b="0"/>
              <a:t>Strength due to fibers</a:t>
            </a:r>
          </a:p>
          <a:p>
            <a:pPr lvl="2"/>
            <a:r>
              <a:rPr lang="en-US" altLang="en-US" sz="2000" b="0"/>
              <a:t>Polymer holds them in place</a:t>
            </a:r>
          </a:p>
          <a:p>
            <a:pPr lvl="2"/>
            <a:r>
              <a:rPr lang="en-US" altLang="en-US" sz="2000" b="0"/>
              <a:t>Polyesters, polyimides, epoxies</a:t>
            </a:r>
          </a:p>
        </p:txBody>
      </p:sp>
      <p:grpSp>
        <p:nvGrpSpPr>
          <p:cNvPr id="29700" name="Group 27">
            <a:extLst>
              <a:ext uri="{FF2B5EF4-FFF2-40B4-BE49-F238E27FC236}">
                <a16:creationId xmlns:a16="http://schemas.microsoft.com/office/drawing/2014/main" id="{2E930704-8575-7C43-A0BA-AEC37A2BC3A9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939800"/>
            <a:ext cx="7310438" cy="741363"/>
            <a:chOff x="576" y="592"/>
            <a:chExt cx="4605" cy="467"/>
          </a:xfrm>
        </p:grpSpPr>
        <p:sp>
          <p:nvSpPr>
            <p:cNvPr id="29701" name="Rectangle 4">
              <a:extLst>
                <a:ext uri="{FF2B5EF4-FFF2-40B4-BE49-F238E27FC236}">
                  <a16:creationId xmlns:a16="http://schemas.microsoft.com/office/drawing/2014/main" id="{52D5CB4E-3068-574C-B75C-093A8DF4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819"/>
              <a:ext cx="1680" cy="2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grpSp>
          <p:nvGrpSpPr>
            <p:cNvPr id="29702" name="Group 19">
              <a:extLst>
                <a:ext uri="{FF2B5EF4-FFF2-40B4-BE49-F238E27FC236}">
                  <a16:creationId xmlns:a16="http://schemas.microsoft.com/office/drawing/2014/main" id="{F0C9C3BA-77C1-6842-BEF9-BBF21502D6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592"/>
              <a:ext cx="4605" cy="443"/>
              <a:chOff x="576" y="592"/>
              <a:chExt cx="4605" cy="443"/>
            </a:xfrm>
          </p:grpSpPr>
          <p:sp>
            <p:nvSpPr>
              <p:cNvPr id="29703" name="Rectangle 20">
                <a:extLst>
                  <a:ext uri="{FF2B5EF4-FFF2-40B4-BE49-F238E27FC236}">
                    <a16:creationId xmlns:a16="http://schemas.microsoft.com/office/drawing/2014/main" id="{FE66A768-6256-F14B-9A69-A1783CCDD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816"/>
                <a:ext cx="1680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Particle-reinforced</a:t>
                </a:r>
              </a:p>
            </p:txBody>
          </p:sp>
          <p:sp>
            <p:nvSpPr>
              <p:cNvPr id="29704" name="Line 21">
                <a:extLst>
                  <a:ext uri="{FF2B5EF4-FFF2-40B4-BE49-F238E27FC236}">
                    <a16:creationId xmlns:a16="http://schemas.microsoft.com/office/drawing/2014/main" id="{C666AA8C-B2FB-4A40-A3A4-742CD2755B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8" y="592"/>
                <a:ext cx="1" cy="20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5" name="Line 22">
                <a:extLst>
                  <a:ext uri="{FF2B5EF4-FFF2-40B4-BE49-F238E27FC236}">
                    <a16:creationId xmlns:a16="http://schemas.microsoft.com/office/drawing/2014/main" id="{EAF6492E-9EC8-484F-BDBC-2C363DEE0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" y="632"/>
                <a:ext cx="3480" cy="1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6" name="Line 23">
                <a:extLst>
                  <a:ext uri="{FF2B5EF4-FFF2-40B4-BE49-F238E27FC236}">
                    <a16:creationId xmlns:a16="http://schemas.microsoft.com/office/drawing/2014/main" id="{22CC3E88-20FA-BF4D-9E73-16F4F59AE6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8" y="632"/>
                <a:ext cx="1" cy="1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7" name="Line 24">
                <a:extLst>
                  <a:ext uri="{FF2B5EF4-FFF2-40B4-BE49-F238E27FC236}">
                    <a16:creationId xmlns:a16="http://schemas.microsoft.com/office/drawing/2014/main" id="{68D999B2-EC5B-284A-8193-3CA58E13C7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14" y="632"/>
                <a:ext cx="1" cy="176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8" name="Rectangle 25">
                <a:extLst>
                  <a:ext uri="{FF2B5EF4-FFF2-40B4-BE49-F238E27FC236}">
                    <a16:creationId xmlns:a16="http://schemas.microsoft.com/office/drawing/2014/main" id="{25159959-A689-EB4D-AAAC-AA00421CB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" y="824"/>
                <a:ext cx="1242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/>
                  <a:t>Fiber-reinforced</a:t>
                </a:r>
                <a:endParaRPr lang="en-US" altLang="en-US" sz="2400" b="0"/>
              </a:p>
            </p:txBody>
          </p:sp>
          <p:sp>
            <p:nvSpPr>
              <p:cNvPr id="29709" name="Rectangle 26">
                <a:extLst>
                  <a:ext uri="{FF2B5EF4-FFF2-40B4-BE49-F238E27FC236}">
                    <a16:creationId xmlns:a16="http://schemas.microsoft.com/office/drawing/2014/main" id="{E9F88923-3A9F-EC49-91C1-2412D95EF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8" y="824"/>
                <a:ext cx="753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Structural</a:t>
                </a:r>
                <a:endParaRPr lang="en-US" altLang="en-US" sz="2400" b="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>
            <a:extLst>
              <a:ext uri="{FF2B5EF4-FFF2-40B4-BE49-F238E27FC236}">
                <a16:creationId xmlns:a16="http://schemas.microsoft.com/office/drawing/2014/main" id="{B7EE86D8-1055-7048-964A-58EBEB1067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2B9814-442A-1B44-8C09-62DD07E9CC4F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 b="0"/>
          </a:p>
        </p:txBody>
      </p:sp>
      <p:sp>
        <p:nvSpPr>
          <p:cNvPr id="31746" name="Rectangle 5">
            <a:extLst>
              <a:ext uri="{FF2B5EF4-FFF2-40B4-BE49-F238E27FC236}">
                <a16:creationId xmlns:a16="http://schemas.microsoft.com/office/drawing/2014/main" id="{82781306-8E1C-0A47-8482-35ADABF7C0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Survey: Fiber-II</a:t>
            </a:r>
          </a:p>
        </p:txBody>
      </p:sp>
      <p:sp>
        <p:nvSpPr>
          <p:cNvPr id="31747" name="Rectangle 7">
            <a:extLst>
              <a:ext uri="{FF2B5EF4-FFF2-40B4-BE49-F238E27FC236}">
                <a16:creationId xmlns:a16="http://schemas.microsoft.com/office/drawing/2014/main" id="{1A3A9FC7-CD72-0440-B399-C0720F387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3" y="1666875"/>
            <a:ext cx="8164512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b="0">
                <a:solidFill>
                  <a:srgbClr val="FF3300"/>
                </a:solidFill>
                <a:sym typeface="MT Extra" pitchFamily="2" charset="77"/>
              </a:rPr>
              <a:t>Fiber Materials</a:t>
            </a:r>
            <a:r>
              <a:rPr lang="en-US" altLang="en-US" sz="2400" b="0">
                <a:sym typeface="MT Extra" pitchFamily="2" charset="77"/>
              </a:rPr>
              <a:t>	</a:t>
            </a:r>
          </a:p>
          <a:p>
            <a:pPr lvl="1">
              <a:lnSpc>
                <a:spcPct val="90000"/>
              </a:lnSpc>
            </a:pPr>
            <a:r>
              <a:rPr lang="en-US" altLang="en-US" sz="2000" b="0">
                <a:solidFill>
                  <a:schemeClr val="accent2"/>
                </a:solidFill>
                <a:sym typeface="MT Extra" pitchFamily="2" charset="77"/>
              </a:rPr>
              <a:t>Whiskers</a:t>
            </a:r>
            <a:r>
              <a:rPr lang="en-US" altLang="en-US" sz="2000" b="0">
                <a:sym typeface="MT Extra" pitchFamily="2" charset="77"/>
              </a:rPr>
              <a:t> - Thin single crystals - large length to diameter ratio</a:t>
            </a:r>
          </a:p>
          <a:p>
            <a:pPr lvl="2">
              <a:lnSpc>
                <a:spcPct val="90000"/>
              </a:lnSpc>
            </a:pPr>
            <a:r>
              <a:rPr lang="en-US" altLang="en-US" sz="2000" b="0">
                <a:sym typeface="MT Extra" pitchFamily="2" charset="77"/>
              </a:rPr>
              <a:t>graphite, SiN, SiC</a:t>
            </a:r>
          </a:p>
          <a:p>
            <a:pPr lvl="2">
              <a:lnSpc>
                <a:spcPct val="90000"/>
              </a:lnSpc>
            </a:pPr>
            <a:r>
              <a:rPr lang="en-US" altLang="en-US" sz="2000" b="0">
                <a:sym typeface="MT Extra" pitchFamily="2" charset="77"/>
              </a:rPr>
              <a:t>high crystal perfection – extremely strong, strongest known</a:t>
            </a:r>
          </a:p>
          <a:p>
            <a:pPr lvl="2">
              <a:lnSpc>
                <a:spcPct val="90000"/>
              </a:lnSpc>
            </a:pPr>
            <a:r>
              <a:rPr lang="en-US" altLang="en-US" sz="2000" b="0">
                <a:sym typeface="MT Extra" pitchFamily="2" charset="77"/>
              </a:rPr>
              <a:t>very expensive</a:t>
            </a:r>
          </a:p>
          <a:p>
            <a:pPr lvl="2">
              <a:lnSpc>
                <a:spcPct val="90000"/>
              </a:lnSpc>
            </a:pPr>
            <a:endParaRPr lang="en-US" altLang="en-US" sz="2000" b="0">
              <a:sym typeface="MT Extra" pitchFamily="2" charset="77"/>
            </a:endParaRPr>
          </a:p>
          <a:p>
            <a:pPr lvl="2">
              <a:lnSpc>
                <a:spcPct val="90000"/>
              </a:lnSpc>
            </a:pPr>
            <a:endParaRPr lang="en-US" altLang="en-US" sz="2000" b="0">
              <a:sym typeface="MT Extra" pitchFamily="2" charset="77"/>
            </a:endParaRPr>
          </a:p>
          <a:p>
            <a:pPr lvl="2">
              <a:lnSpc>
                <a:spcPct val="90000"/>
              </a:lnSpc>
            </a:pPr>
            <a:endParaRPr lang="en-US" altLang="en-US" sz="2000" b="0">
              <a:sym typeface="MT Extra" pitchFamily="2" charset="77"/>
            </a:endParaRPr>
          </a:p>
        </p:txBody>
      </p:sp>
      <p:grpSp>
        <p:nvGrpSpPr>
          <p:cNvPr id="31748" name="Group 16">
            <a:extLst>
              <a:ext uri="{FF2B5EF4-FFF2-40B4-BE49-F238E27FC236}">
                <a16:creationId xmlns:a16="http://schemas.microsoft.com/office/drawing/2014/main" id="{C2050A72-006C-A041-8218-EED479A5921C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939800"/>
            <a:ext cx="7310438" cy="741363"/>
            <a:chOff x="576" y="592"/>
            <a:chExt cx="4605" cy="467"/>
          </a:xfrm>
        </p:grpSpPr>
        <p:sp>
          <p:nvSpPr>
            <p:cNvPr id="31751" name="Rectangle 17">
              <a:extLst>
                <a:ext uri="{FF2B5EF4-FFF2-40B4-BE49-F238E27FC236}">
                  <a16:creationId xmlns:a16="http://schemas.microsoft.com/office/drawing/2014/main" id="{835CADAF-B631-6246-BDEE-65443D5FA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819"/>
              <a:ext cx="1680" cy="2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grpSp>
          <p:nvGrpSpPr>
            <p:cNvPr id="31752" name="Group 18">
              <a:extLst>
                <a:ext uri="{FF2B5EF4-FFF2-40B4-BE49-F238E27FC236}">
                  <a16:creationId xmlns:a16="http://schemas.microsoft.com/office/drawing/2014/main" id="{FE4798A4-4187-4848-B183-BA28A0E71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592"/>
              <a:ext cx="4605" cy="443"/>
              <a:chOff x="576" y="592"/>
              <a:chExt cx="4605" cy="443"/>
            </a:xfrm>
          </p:grpSpPr>
          <p:sp>
            <p:nvSpPr>
              <p:cNvPr id="31753" name="Rectangle 19">
                <a:extLst>
                  <a:ext uri="{FF2B5EF4-FFF2-40B4-BE49-F238E27FC236}">
                    <a16:creationId xmlns:a16="http://schemas.microsoft.com/office/drawing/2014/main" id="{B8FD589B-8137-A84F-A21E-DCA3A4EE8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816"/>
                <a:ext cx="1680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Particle-reinforced</a:t>
                </a:r>
              </a:p>
            </p:txBody>
          </p:sp>
          <p:sp>
            <p:nvSpPr>
              <p:cNvPr id="31754" name="Line 20">
                <a:extLst>
                  <a:ext uri="{FF2B5EF4-FFF2-40B4-BE49-F238E27FC236}">
                    <a16:creationId xmlns:a16="http://schemas.microsoft.com/office/drawing/2014/main" id="{1A67271A-63D4-FE4F-9834-4C7D2726E5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8" y="592"/>
                <a:ext cx="1" cy="20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5" name="Line 21">
                <a:extLst>
                  <a:ext uri="{FF2B5EF4-FFF2-40B4-BE49-F238E27FC236}">
                    <a16:creationId xmlns:a16="http://schemas.microsoft.com/office/drawing/2014/main" id="{56723BC6-39AA-5B49-BFB5-5BB34D55F0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" y="632"/>
                <a:ext cx="3480" cy="1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6" name="Line 22">
                <a:extLst>
                  <a:ext uri="{FF2B5EF4-FFF2-40B4-BE49-F238E27FC236}">
                    <a16:creationId xmlns:a16="http://schemas.microsoft.com/office/drawing/2014/main" id="{412F6120-F73E-174F-B34C-AC3BB18E2A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8" y="632"/>
                <a:ext cx="1" cy="1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7" name="Line 23">
                <a:extLst>
                  <a:ext uri="{FF2B5EF4-FFF2-40B4-BE49-F238E27FC236}">
                    <a16:creationId xmlns:a16="http://schemas.microsoft.com/office/drawing/2014/main" id="{88F86113-E8F4-014B-89F5-8AB4A8942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14" y="632"/>
                <a:ext cx="1" cy="176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8" name="Rectangle 24">
                <a:extLst>
                  <a:ext uri="{FF2B5EF4-FFF2-40B4-BE49-F238E27FC236}">
                    <a16:creationId xmlns:a16="http://schemas.microsoft.com/office/drawing/2014/main" id="{B5F6F4EE-B4F2-A146-9B65-E2BBC4963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" y="824"/>
                <a:ext cx="1242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/>
                  <a:t>Fiber-reinforced</a:t>
                </a:r>
                <a:endParaRPr lang="en-US" altLang="en-US" sz="2400" b="0"/>
              </a:p>
            </p:txBody>
          </p:sp>
          <p:sp>
            <p:nvSpPr>
              <p:cNvPr id="31759" name="Rectangle 25">
                <a:extLst>
                  <a:ext uri="{FF2B5EF4-FFF2-40B4-BE49-F238E27FC236}">
                    <a16:creationId xmlns:a16="http://schemas.microsoft.com/office/drawing/2014/main" id="{1375C6DD-4579-4946-BC42-CDE141964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8" y="824"/>
                <a:ext cx="753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Structural</a:t>
                </a:r>
                <a:endParaRPr lang="en-US" altLang="en-US" sz="2400" b="0"/>
              </a:p>
            </p:txBody>
          </p:sp>
        </p:grpSp>
      </p:grpSp>
      <p:sp>
        <p:nvSpPr>
          <p:cNvPr id="348186" name="Rectangle 26">
            <a:extLst>
              <a:ext uri="{FF2B5EF4-FFF2-40B4-BE49-F238E27FC236}">
                <a16:creationId xmlns:a16="http://schemas.microsoft.com/office/drawing/2014/main" id="{3258C4F1-B184-774E-B96B-88BAE2A6E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3" y="3397250"/>
            <a:ext cx="74517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4161750" indent="-24161750"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lnSpc>
                <a:spcPct val="90000"/>
              </a:lnSpc>
            </a:pPr>
            <a:r>
              <a:rPr lang="en-US" altLang="en-US" sz="2000" b="0">
                <a:solidFill>
                  <a:schemeClr val="accent2"/>
                </a:solidFill>
                <a:sym typeface="MT Extra" pitchFamily="2" charset="77"/>
              </a:rPr>
              <a:t>  Fibers</a:t>
            </a:r>
          </a:p>
          <a:p>
            <a:pPr lvl="2">
              <a:lnSpc>
                <a:spcPct val="90000"/>
              </a:lnSpc>
            </a:pPr>
            <a:r>
              <a:rPr lang="en-US" altLang="en-US" sz="2000" b="0">
                <a:sym typeface="MT Extra" pitchFamily="2" charset="77"/>
              </a:rPr>
              <a:t>  polycrystalline or amorphous</a:t>
            </a:r>
          </a:p>
          <a:p>
            <a:pPr lvl="2">
              <a:lnSpc>
                <a:spcPct val="90000"/>
              </a:lnSpc>
            </a:pPr>
            <a:r>
              <a:rPr lang="en-US" altLang="en-US" sz="2000" b="0">
                <a:sym typeface="MT Extra" pitchFamily="2" charset="77"/>
              </a:rPr>
              <a:t>  generally polymers or ceramics</a:t>
            </a:r>
          </a:p>
          <a:p>
            <a:pPr lvl="2">
              <a:lnSpc>
                <a:spcPct val="90000"/>
              </a:lnSpc>
            </a:pPr>
            <a:r>
              <a:rPr lang="en-US" altLang="en-US" sz="2000" b="0">
                <a:sym typeface="MT Extra" pitchFamily="2" charset="77"/>
              </a:rPr>
              <a:t>  Ex: Al</a:t>
            </a:r>
            <a:r>
              <a:rPr lang="en-US" altLang="en-US" sz="2000" b="0" baseline="-25000">
                <a:sym typeface="MT Extra" pitchFamily="2" charset="77"/>
              </a:rPr>
              <a:t>2</a:t>
            </a:r>
            <a:r>
              <a:rPr lang="en-US" altLang="en-US" sz="2000" b="0">
                <a:sym typeface="MT Extra" pitchFamily="2" charset="77"/>
              </a:rPr>
              <a:t>O</a:t>
            </a:r>
            <a:r>
              <a:rPr lang="en-US" altLang="en-US" sz="2000" b="0" baseline="-25000">
                <a:sym typeface="MT Extra" pitchFamily="2" charset="77"/>
              </a:rPr>
              <a:t>3</a:t>
            </a:r>
            <a:r>
              <a:rPr lang="en-US" altLang="en-US" sz="2000" b="0">
                <a:sym typeface="MT Extra" pitchFamily="2" charset="77"/>
              </a:rPr>
              <a:t> , Aramid, E-glass, Boron, UHMWPE, carbon</a:t>
            </a:r>
          </a:p>
        </p:txBody>
      </p:sp>
      <p:sp>
        <p:nvSpPr>
          <p:cNvPr id="348187" name="Rectangle 27">
            <a:extLst>
              <a:ext uri="{FF2B5EF4-FFF2-40B4-BE49-F238E27FC236}">
                <a16:creationId xmlns:a16="http://schemas.microsoft.com/office/drawing/2014/main" id="{FDAF18D7-89C6-7141-B4B0-CF20613A9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4740275"/>
            <a:ext cx="36798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4161750" indent="-24161750"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lnSpc>
                <a:spcPct val="90000"/>
              </a:lnSpc>
            </a:pPr>
            <a:r>
              <a:rPr lang="en-US" altLang="en-US" sz="2000" b="0">
                <a:solidFill>
                  <a:schemeClr val="accent2"/>
                </a:solidFill>
                <a:sym typeface="MT Extra" pitchFamily="2" charset="77"/>
              </a:rPr>
              <a:t>  Wires</a:t>
            </a:r>
          </a:p>
          <a:p>
            <a:pPr lvl="2">
              <a:lnSpc>
                <a:spcPct val="90000"/>
              </a:lnSpc>
            </a:pPr>
            <a:r>
              <a:rPr lang="en-US" altLang="en-US" sz="2000" b="0">
                <a:sym typeface="MT Extra" pitchFamily="2" charset="77"/>
              </a:rPr>
              <a:t>  Metal – Steel, Mo, 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8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8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48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6" grpId="0"/>
      <p:bldP spid="3481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3">
            <a:extLst>
              <a:ext uri="{FF2B5EF4-FFF2-40B4-BE49-F238E27FC236}">
                <a16:creationId xmlns:a16="http://schemas.microsoft.com/office/drawing/2014/main" id="{7F30A5FD-1C0E-6F43-B8A0-B7F94D718A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949B8D-A09B-464B-BE05-21F9172FC917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 b="0"/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2396F835-B109-3C42-AC09-05C146608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00200"/>
            <a:ext cx="34607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200" b="0">
                <a:solidFill>
                  <a:schemeClr val="accent2"/>
                </a:solidFill>
              </a:rPr>
              <a:t>Aligned Continuous</a:t>
            </a:r>
            <a:r>
              <a:rPr lang="en-US" altLang="en-US" sz="2200" b="0"/>
              <a:t> fibers</a:t>
            </a:r>
            <a:endParaRPr lang="en-US" altLang="en-US" sz="2400" b="0"/>
          </a:p>
        </p:txBody>
      </p:sp>
      <p:sp>
        <p:nvSpPr>
          <p:cNvPr id="33795" name="Rectangle 4">
            <a:extLst>
              <a:ext uri="{FF2B5EF4-FFF2-40B4-BE49-F238E27FC236}">
                <a16:creationId xmlns:a16="http://schemas.microsoft.com/office/drawing/2014/main" id="{46022A00-0A8B-5443-83CF-E7173A608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143000"/>
            <a:ext cx="2667000" cy="3810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latin typeface="Times" pitchFamily="2" charset="0"/>
            </a:endParaRPr>
          </a:p>
        </p:txBody>
      </p:sp>
      <p:sp>
        <p:nvSpPr>
          <p:cNvPr id="33796" name="Rectangle 7">
            <a:extLst>
              <a:ext uri="{FF2B5EF4-FFF2-40B4-BE49-F238E27FC236}">
                <a16:creationId xmlns:a16="http://schemas.microsoft.com/office/drawing/2014/main" id="{B777899A-08FD-3B49-8419-097212020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905000"/>
            <a:ext cx="15811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200" b="0"/>
              <a:t>Examples:</a:t>
            </a:r>
            <a:endParaRPr lang="en-US" altLang="en-US" sz="2400" b="0"/>
          </a:p>
        </p:txBody>
      </p:sp>
      <p:sp>
        <p:nvSpPr>
          <p:cNvPr id="33797" name="Rectangle 11">
            <a:extLst>
              <a:ext uri="{FF2B5EF4-FFF2-40B4-BE49-F238E27FC236}">
                <a16:creationId xmlns:a16="http://schemas.microsoft.com/office/drawing/2014/main" id="{97C148A8-97B0-2847-92F9-37624D02A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2286000"/>
            <a:ext cx="27368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-- </a:t>
            </a:r>
            <a:r>
              <a:rPr lang="en-US" altLang="en-US" sz="2000" b="0">
                <a:solidFill>
                  <a:srgbClr val="CC0000"/>
                </a:solidFill>
              </a:rPr>
              <a:t>Metal</a:t>
            </a:r>
            <a:r>
              <a:rPr lang="en-US" altLang="en-US" sz="2000" b="0"/>
              <a:t>:  </a:t>
            </a:r>
            <a:r>
              <a:rPr lang="en-US" altLang="en-US" sz="2000" b="0">
                <a:latin typeface="Symbol" pitchFamily="2" charset="2"/>
              </a:rPr>
              <a:t>g</a:t>
            </a:r>
            <a:r>
              <a:rPr lang="en-US" altLang="en-US" sz="2000" b="0"/>
              <a:t>'(Ni</a:t>
            </a:r>
            <a:r>
              <a:rPr lang="en-US" altLang="en-US" sz="2400" b="0" baseline="-6000"/>
              <a:t>3</a:t>
            </a:r>
            <a:r>
              <a:rPr lang="en-US" altLang="en-US" sz="2000" b="0"/>
              <a:t>Al)-</a:t>
            </a:r>
            <a:r>
              <a:rPr lang="en-US" altLang="en-US" sz="2000" b="0">
                <a:latin typeface="Symbol" pitchFamily="2" charset="2"/>
              </a:rPr>
              <a:t>a</a:t>
            </a:r>
            <a:r>
              <a:rPr lang="en-US" altLang="en-US" sz="2000" b="0"/>
              <a:t>(Mo)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/>
              <a:t>    by eutectic solidification.</a:t>
            </a:r>
            <a:endParaRPr lang="en-US" altLang="en-US" sz="2000" b="0"/>
          </a:p>
        </p:txBody>
      </p:sp>
      <p:sp>
        <p:nvSpPr>
          <p:cNvPr id="33798" name="Rectangle 16">
            <a:extLst>
              <a:ext uri="{FF2B5EF4-FFF2-40B4-BE49-F238E27FC236}">
                <a16:creationId xmlns:a16="http://schemas.microsoft.com/office/drawing/2014/main" id="{8BDAB627-3579-1E45-A4CD-70D88C7570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Survey: Fiber-III</a:t>
            </a:r>
          </a:p>
        </p:txBody>
      </p:sp>
      <p:grpSp>
        <p:nvGrpSpPr>
          <p:cNvPr id="33799" name="Group 17">
            <a:extLst>
              <a:ext uri="{FF2B5EF4-FFF2-40B4-BE49-F238E27FC236}">
                <a16:creationId xmlns:a16="http://schemas.microsoft.com/office/drawing/2014/main" id="{7024F074-CE3E-F440-B4C5-E28CBA26F7A6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939800"/>
            <a:ext cx="7310438" cy="741363"/>
            <a:chOff x="576" y="592"/>
            <a:chExt cx="4605" cy="467"/>
          </a:xfrm>
        </p:grpSpPr>
        <p:sp>
          <p:nvSpPr>
            <p:cNvPr id="33836" name="Rectangle 18">
              <a:extLst>
                <a:ext uri="{FF2B5EF4-FFF2-40B4-BE49-F238E27FC236}">
                  <a16:creationId xmlns:a16="http://schemas.microsoft.com/office/drawing/2014/main" id="{9F258188-30A7-3E4D-89FA-08339BF03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819"/>
              <a:ext cx="1680" cy="2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grpSp>
          <p:nvGrpSpPr>
            <p:cNvPr id="33837" name="Group 19">
              <a:extLst>
                <a:ext uri="{FF2B5EF4-FFF2-40B4-BE49-F238E27FC236}">
                  <a16:creationId xmlns:a16="http://schemas.microsoft.com/office/drawing/2014/main" id="{155843D1-E5D0-3D44-B57E-8D146F99C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592"/>
              <a:ext cx="4605" cy="443"/>
              <a:chOff x="576" y="592"/>
              <a:chExt cx="4605" cy="443"/>
            </a:xfrm>
          </p:grpSpPr>
          <p:sp>
            <p:nvSpPr>
              <p:cNvPr id="33838" name="Rectangle 20">
                <a:extLst>
                  <a:ext uri="{FF2B5EF4-FFF2-40B4-BE49-F238E27FC236}">
                    <a16:creationId xmlns:a16="http://schemas.microsoft.com/office/drawing/2014/main" id="{2491094A-8D4A-4940-9C91-35353F201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816"/>
                <a:ext cx="1680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Particle-reinforced</a:t>
                </a:r>
              </a:p>
            </p:txBody>
          </p:sp>
          <p:sp>
            <p:nvSpPr>
              <p:cNvPr id="33839" name="Line 21">
                <a:extLst>
                  <a:ext uri="{FF2B5EF4-FFF2-40B4-BE49-F238E27FC236}">
                    <a16:creationId xmlns:a16="http://schemas.microsoft.com/office/drawing/2014/main" id="{26BE9904-B1F9-8A40-B1BF-974F996FB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8" y="592"/>
                <a:ext cx="1" cy="20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0" name="Line 22">
                <a:extLst>
                  <a:ext uri="{FF2B5EF4-FFF2-40B4-BE49-F238E27FC236}">
                    <a16:creationId xmlns:a16="http://schemas.microsoft.com/office/drawing/2014/main" id="{BF11F16B-2A22-7449-AD72-1919249EA8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" y="632"/>
                <a:ext cx="3480" cy="1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1" name="Line 23">
                <a:extLst>
                  <a:ext uri="{FF2B5EF4-FFF2-40B4-BE49-F238E27FC236}">
                    <a16:creationId xmlns:a16="http://schemas.microsoft.com/office/drawing/2014/main" id="{A2739653-19F7-BE48-9B59-78C856A50E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8" y="632"/>
                <a:ext cx="1" cy="1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2" name="Line 24">
                <a:extLst>
                  <a:ext uri="{FF2B5EF4-FFF2-40B4-BE49-F238E27FC236}">
                    <a16:creationId xmlns:a16="http://schemas.microsoft.com/office/drawing/2014/main" id="{34FC29CB-0778-C44B-A762-69A1F856B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14" y="632"/>
                <a:ext cx="1" cy="176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3" name="Rectangle 25">
                <a:extLst>
                  <a:ext uri="{FF2B5EF4-FFF2-40B4-BE49-F238E27FC236}">
                    <a16:creationId xmlns:a16="http://schemas.microsoft.com/office/drawing/2014/main" id="{90629F61-5D28-B940-9B56-AB8F4A1B2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" y="824"/>
                <a:ext cx="1242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/>
                  <a:t>Fiber-reinforced</a:t>
                </a:r>
                <a:endParaRPr lang="en-US" altLang="en-US" sz="2400" b="0"/>
              </a:p>
            </p:txBody>
          </p:sp>
          <p:sp>
            <p:nvSpPr>
              <p:cNvPr id="33844" name="Rectangle 26">
                <a:extLst>
                  <a:ext uri="{FF2B5EF4-FFF2-40B4-BE49-F238E27FC236}">
                    <a16:creationId xmlns:a16="http://schemas.microsoft.com/office/drawing/2014/main" id="{7ACCB481-CB60-D649-AA13-833825280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8" y="824"/>
                <a:ext cx="753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Structural</a:t>
                </a:r>
                <a:endParaRPr lang="en-US" altLang="en-US" sz="2400" b="0"/>
              </a:p>
            </p:txBody>
          </p:sp>
        </p:grpSp>
      </p:grpSp>
      <p:sp>
        <p:nvSpPr>
          <p:cNvPr id="33800" name="Rectangle 30">
            <a:extLst>
              <a:ext uri="{FF2B5EF4-FFF2-40B4-BE49-F238E27FC236}">
                <a16:creationId xmlns:a16="http://schemas.microsoft.com/office/drawing/2014/main" id="{CA0539ED-84A1-E244-B315-BE83EC821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2933700"/>
            <a:ext cx="3009900" cy="317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latin typeface="Times" pitchFamily="2" charset="0"/>
            </a:endParaRPr>
          </a:p>
        </p:txBody>
      </p:sp>
      <p:grpSp>
        <p:nvGrpSpPr>
          <p:cNvPr id="33801" name="Group 73">
            <a:extLst>
              <a:ext uri="{FF2B5EF4-FFF2-40B4-BE49-F238E27FC236}">
                <a16:creationId xmlns:a16="http://schemas.microsoft.com/office/drawing/2014/main" id="{D4BC03B1-5577-DD42-AC42-9815B00A0C9D}"/>
              </a:ext>
            </a:extLst>
          </p:cNvPr>
          <p:cNvGrpSpPr>
            <a:grpSpLocks/>
          </p:cNvGrpSpPr>
          <p:nvPr/>
        </p:nvGrpSpPr>
        <p:grpSpPr bwMode="auto">
          <a:xfrm>
            <a:off x="874713" y="2835275"/>
            <a:ext cx="2709862" cy="2600325"/>
            <a:chOff x="551" y="1786"/>
            <a:chExt cx="1707" cy="1638"/>
          </a:xfrm>
        </p:grpSpPr>
        <p:graphicFrame>
          <p:nvGraphicFramePr>
            <p:cNvPr id="33819" name="Object 3">
              <a:extLst>
                <a:ext uri="{FF2B5EF4-FFF2-40B4-BE49-F238E27FC236}">
                  <a16:creationId xmlns:a16="http://schemas.microsoft.com/office/drawing/2014/main" id="{A66F69B0-FA6B-2348-A9E8-C469F088CD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0" y="2025"/>
            <a:ext cx="1407" cy="1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47" name="Image" r:id="rId4" imgW="1765300" imgH="1530350" progId="Photoshop.Image.9">
                    <p:embed/>
                  </p:oleObj>
                </mc:Choice>
                <mc:Fallback>
                  <p:oleObj name="Image" r:id="rId4" imgW="1765300" imgH="1530350" progId="Photoshop.Image.9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2025"/>
                          <a:ext cx="1407" cy="1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20" name="Rectangle 31">
              <a:extLst>
                <a:ext uri="{FF2B5EF4-FFF2-40B4-BE49-F238E27FC236}">
                  <a16:creationId xmlns:a16="http://schemas.microsoft.com/office/drawing/2014/main" id="{F3C7145E-191B-4844-8E32-531F0719B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" y="1794"/>
              <a:ext cx="5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matrix: </a:t>
              </a:r>
              <a:endParaRPr lang="en-US" altLang="en-US" sz="2400" b="0"/>
            </a:p>
          </p:txBody>
        </p:sp>
        <p:sp>
          <p:nvSpPr>
            <p:cNvPr id="33821" name="Rectangle 32">
              <a:extLst>
                <a:ext uri="{FF2B5EF4-FFF2-40B4-BE49-F238E27FC236}">
                  <a16:creationId xmlns:a16="http://schemas.microsoft.com/office/drawing/2014/main" id="{5D09CF58-CEC2-7445-88F6-C72C5E44B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5" y="1786"/>
              <a:ext cx="14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  <a:latin typeface="Symbol" pitchFamily="2" charset="2"/>
                </a:rPr>
                <a:t>a </a:t>
              </a: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33822" name="Rectangle 33">
              <a:extLst>
                <a:ext uri="{FF2B5EF4-FFF2-40B4-BE49-F238E27FC236}">
                  <a16:creationId xmlns:a16="http://schemas.microsoft.com/office/drawing/2014/main" id="{013F04C7-EFEE-E947-93E3-8DC7EA1E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1" y="1794"/>
              <a:ext cx="9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(Mo) (ductile) </a:t>
              </a:r>
              <a:endParaRPr lang="en-US" altLang="en-US" sz="2400" b="0"/>
            </a:p>
          </p:txBody>
        </p:sp>
        <p:grpSp>
          <p:nvGrpSpPr>
            <p:cNvPr id="33823" name="Group 37">
              <a:extLst>
                <a:ext uri="{FF2B5EF4-FFF2-40B4-BE49-F238E27FC236}">
                  <a16:creationId xmlns:a16="http://schemas.microsoft.com/office/drawing/2014/main" id="{320486DC-14CA-2C4D-BA6E-1CB07DDCF8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2944"/>
              <a:ext cx="304" cy="288"/>
              <a:chOff x="624" y="2944"/>
              <a:chExt cx="304" cy="288"/>
            </a:xfrm>
          </p:grpSpPr>
          <p:sp>
            <p:nvSpPr>
              <p:cNvPr id="33834" name="Freeform 35">
                <a:extLst>
                  <a:ext uri="{FF2B5EF4-FFF2-40B4-BE49-F238E27FC236}">
                    <a16:creationId xmlns:a16="http://schemas.microsoft.com/office/drawing/2014/main" id="{26983573-B445-4D40-8086-D54352F5A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" y="2944"/>
                <a:ext cx="128" cy="120"/>
              </a:xfrm>
              <a:custGeom>
                <a:avLst/>
                <a:gdLst>
                  <a:gd name="T0" fmla="*/ 128 w 128"/>
                  <a:gd name="T1" fmla="*/ 0 h 120"/>
                  <a:gd name="T2" fmla="*/ 80 w 128"/>
                  <a:gd name="T3" fmla="*/ 120 h 120"/>
                  <a:gd name="T4" fmla="*/ 72 w 128"/>
                  <a:gd name="T5" fmla="*/ 56 h 120"/>
                  <a:gd name="T6" fmla="*/ 0 w 128"/>
                  <a:gd name="T7" fmla="*/ 40 h 120"/>
                  <a:gd name="T8" fmla="*/ 128 w 128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8"/>
                  <a:gd name="T16" fmla="*/ 0 h 120"/>
                  <a:gd name="T17" fmla="*/ 128 w 128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8" h="120">
                    <a:moveTo>
                      <a:pt x="128" y="0"/>
                    </a:moveTo>
                    <a:lnTo>
                      <a:pt x="80" y="120"/>
                    </a:lnTo>
                    <a:lnTo>
                      <a:pt x="72" y="56"/>
                    </a:lnTo>
                    <a:lnTo>
                      <a:pt x="0" y="40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009999"/>
              </a:solidFill>
              <a:ln w="12700">
                <a:solidFill>
                  <a:srgbClr val="0099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5" name="Line 36">
                <a:extLst>
                  <a:ext uri="{FF2B5EF4-FFF2-40B4-BE49-F238E27FC236}">
                    <a16:creationId xmlns:a16="http://schemas.microsoft.com/office/drawing/2014/main" id="{A18E285E-E4CB-644E-B5AD-B2F52D3DA5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4" y="3000"/>
                <a:ext cx="248" cy="232"/>
              </a:xfrm>
              <a:prstGeom prst="line">
                <a:avLst/>
              </a:prstGeom>
              <a:noFill/>
              <a:ln w="50800">
                <a:solidFill>
                  <a:srgbClr val="0099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24" name="Rectangle 38">
              <a:extLst>
                <a:ext uri="{FF2B5EF4-FFF2-40B4-BE49-F238E27FC236}">
                  <a16:creationId xmlns:a16="http://schemas.microsoft.com/office/drawing/2014/main" id="{3707340C-F005-A143-AA50-3AC4CFA09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" y="3232"/>
              <a:ext cx="4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fibers:</a:t>
              </a:r>
              <a:endParaRPr lang="en-US" altLang="en-US" sz="2400" b="0"/>
            </a:p>
          </p:txBody>
        </p:sp>
        <p:sp>
          <p:nvSpPr>
            <p:cNvPr id="33825" name="Rectangle 39">
              <a:extLst>
                <a:ext uri="{FF2B5EF4-FFF2-40B4-BE49-F238E27FC236}">
                  <a16:creationId xmlns:a16="http://schemas.microsoft.com/office/drawing/2014/main" id="{051E526C-B2CD-054B-9668-A0D057300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3224"/>
              <a:ext cx="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  <a:latin typeface="Symbol" pitchFamily="2" charset="2"/>
                </a:rPr>
                <a:t>g</a:t>
              </a: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33826" name="Rectangle 40">
              <a:extLst>
                <a:ext uri="{FF2B5EF4-FFF2-40B4-BE49-F238E27FC236}">
                  <a16:creationId xmlns:a16="http://schemas.microsoft.com/office/drawing/2014/main" id="{A7680A57-2C75-CF4E-80BF-B8F81352A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" y="3232"/>
              <a:ext cx="10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’ (Ni</a:t>
              </a:r>
              <a:r>
                <a:rPr lang="en-US" altLang="en-US" sz="2000" b="0" baseline="-25000">
                  <a:solidFill>
                    <a:srgbClr val="000000"/>
                  </a:solidFill>
                </a:rPr>
                <a:t>3</a:t>
              </a:r>
              <a:r>
                <a:rPr lang="en-US" altLang="en-US" sz="2000" b="0">
                  <a:solidFill>
                    <a:srgbClr val="000000"/>
                  </a:solidFill>
                </a:rPr>
                <a:t>Al) (brittle)</a:t>
              </a:r>
              <a:endParaRPr lang="en-US" altLang="en-US" sz="2400" b="0"/>
            </a:p>
          </p:txBody>
        </p:sp>
        <p:grpSp>
          <p:nvGrpSpPr>
            <p:cNvPr id="33827" name="Group 46">
              <a:extLst>
                <a:ext uri="{FF2B5EF4-FFF2-40B4-BE49-F238E27FC236}">
                  <a16:creationId xmlns:a16="http://schemas.microsoft.com/office/drawing/2014/main" id="{FA1A5365-D22C-F748-8E4C-F92CE5726D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1" y="1954"/>
              <a:ext cx="477" cy="726"/>
              <a:chOff x="888" y="2008"/>
              <a:chExt cx="440" cy="672"/>
            </a:xfrm>
          </p:grpSpPr>
          <p:sp>
            <p:nvSpPr>
              <p:cNvPr id="33832" name="Freeform 44">
                <a:extLst>
                  <a:ext uri="{FF2B5EF4-FFF2-40B4-BE49-F238E27FC236}">
                    <a16:creationId xmlns:a16="http://schemas.microsoft.com/office/drawing/2014/main" id="{3E1D86A5-7687-EE4B-99C5-2A7953E7B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" y="2552"/>
                <a:ext cx="112" cy="128"/>
              </a:xfrm>
              <a:custGeom>
                <a:avLst/>
                <a:gdLst>
                  <a:gd name="T0" fmla="*/ 112 w 112"/>
                  <a:gd name="T1" fmla="*/ 128 h 128"/>
                  <a:gd name="T2" fmla="*/ 0 w 112"/>
                  <a:gd name="T3" fmla="*/ 56 h 128"/>
                  <a:gd name="T4" fmla="*/ 64 w 112"/>
                  <a:gd name="T5" fmla="*/ 64 h 128"/>
                  <a:gd name="T6" fmla="*/ 96 w 112"/>
                  <a:gd name="T7" fmla="*/ 0 h 128"/>
                  <a:gd name="T8" fmla="*/ 112 w 112"/>
                  <a:gd name="T9" fmla="*/ 128 h 1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128"/>
                  <a:gd name="T17" fmla="*/ 112 w 112"/>
                  <a:gd name="T18" fmla="*/ 128 h 1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128">
                    <a:moveTo>
                      <a:pt x="112" y="128"/>
                    </a:moveTo>
                    <a:lnTo>
                      <a:pt x="0" y="56"/>
                    </a:lnTo>
                    <a:lnTo>
                      <a:pt x="64" y="64"/>
                    </a:lnTo>
                    <a:lnTo>
                      <a:pt x="96" y="0"/>
                    </a:lnTo>
                    <a:lnTo>
                      <a:pt x="112" y="128"/>
                    </a:lnTo>
                    <a:close/>
                  </a:path>
                </a:pathLst>
              </a:custGeom>
              <a:solidFill>
                <a:srgbClr val="009999"/>
              </a:solidFill>
              <a:ln w="12700">
                <a:solidFill>
                  <a:srgbClr val="0099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33" name="Line 45">
                <a:extLst>
                  <a:ext uri="{FF2B5EF4-FFF2-40B4-BE49-F238E27FC236}">
                    <a16:creationId xmlns:a16="http://schemas.microsoft.com/office/drawing/2014/main" id="{697D5B1A-0FED-3F40-B1B3-1C08B748E2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8" y="2008"/>
                <a:ext cx="392" cy="608"/>
              </a:xfrm>
              <a:prstGeom prst="line">
                <a:avLst/>
              </a:prstGeom>
              <a:noFill/>
              <a:ln w="50800">
                <a:solidFill>
                  <a:srgbClr val="0099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28" name="Line 47">
              <a:extLst>
                <a:ext uri="{FF2B5EF4-FFF2-40B4-BE49-F238E27FC236}">
                  <a16:creationId xmlns:a16="http://schemas.microsoft.com/office/drawing/2014/main" id="{DF53D022-3FF6-A74E-AF4B-19D394EE1F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6" y="3147"/>
              <a:ext cx="240" cy="1"/>
            </a:xfrm>
            <a:prstGeom prst="line">
              <a:avLst/>
            </a:prstGeom>
            <a:noFill/>
            <a:ln w="25400">
              <a:solidFill>
                <a:srgbClr val="CC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9" name="Rectangle 48">
              <a:extLst>
                <a:ext uri="{FF2B5EF4-FFF2-40B4-BE49-F238E27FC236}">
                  <a16:creationId xmlns:a16="http://schemas.microsoft.com/office/drawing/2014/main" id="{DB6A15FF-8B2B-C949-814D-B03373571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931"/>
              <a:ext cx="304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33830" name="Rectangle 49">
              <a:extLst>
                <a:ext uri="{FF2B5EF4-FFF2-40B4-BE49-F238E27FC236}">
                  <a16:creationId xmlns:a16="http://schemas.microsoft.com/office/drawing/2014/main" id="{5A21F9B3-07B1-AF4E-A472-D61335958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931"/>
              <a:ext cx="30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990066"/>
                  </a:solidFill>
                </a:rPr>
                <a:t>2</a:t>
              </a:r>
              <a:r>
                <a:rPr lang="en-US" altLang="en-US" sz="800" b="0">
                  <a:solidFill>
                    <a:srgbClr val="990066"/>
                  </a:solidFill>
                </a:rPr>
                <a:t> </a:t>
              </a:r>
              <a:r>
                <a:rPr lang="en-US" altLang="en-US" sz="1800" b="0">
                  <a:solidFill>
                    <a:srgbClr val="990066"/>
                  </a:solidFill>
                  <a:latin typeface="Symbol" pitchFamily="2" charset="2"/>
                </a:rPr>
                <a:t>m</a:t>
              </a:r>
              <a:r>
                <a:rPr lang="en-US" altLang="en-US" sz="1800" b="0">
                  <a:solidFill>
                    <a:srgbClr val="990066"/>
                  </a:solidFill>
                </a:rPr>
                <a:t>m</a:t>
              </a:r>
              <a:endParaRPr lang="en-US" altLang="en-US" sz="2400" b="0"/>
            </a:p>
          </p:txBody>
        </p:sp>
        <p:sp>
          <p:nvSpPr>
            <p:cNvPr id="33831" name="Rectangle 68">
              <a:extLst>
                <a:ext uri="{FF2B5EF4-FFF2-40B4-BE49-F238E27FC236}">
                  <a16:creationId xmlns:a16="http://schemas.microsoft.com/office/drawing/2014/main" id="{556DDD72-E5B8-214A-95EC-D2743F72F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1" y="3182"/>
              <a:ext cx="256" cy="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</p:grpSp>
      <p:grpSp>
        <p:nvGrpSpPr>
          <p:cNvPr id="33802" name="Group 75">
            <a:extLst>
              <a:ext uri="{FF2B5EF4-FFF2-40B4-BE49-F238E27FC236}">
                <a16:creationId xmlns:a16="http://schemas.microsoft.com/office/drawing/2014/main" id="{DC9212D3-6544-4047-A3E0-D9D91A61312A}"/>
              </a:ext>
            </a:extLst>
          </p:cNvPr>
          <p:cNvGrpSpPr>
            <a:grpSpLocks/>
          </p:cNvGrpSpPr>
          <p:nvPr/>
        </p:nvGrpSpPr>
        <p:grpSpPr bwMode="auto">
          <a:xfrm>
            <a:off x="4110038" y="2286000"/>
            <a:ext cx="3984625" cy="3946525"/>
            <a:chOff x="2589" y="1440"/>
            <a:chExt cx="2510" cy="2486"/>
          </a:xfrm>
        </p:grpSpPr>
        <p:graphicFrame>
          <p:nvGraphicFramePr>
            <p:cNvPr id="33803" name="Object 2">
              <a:extLst>
                <a:ext uri="{FF2B5EF4-FFF2-40B4-BE49-F238E27FC236}">
                  <a16:creationId xmlns:a16="http://schemas.microsoft.com/office/drawing/2014/main" id="{836F0AF6-9A5B-F64B-857E-CFC31A502F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59" y="2009"/>
            <a:ext cx="1602" cy="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48" name="Image" r:id="rId6" imgW="2057400" imgH="1136650" progId="Photoshop.Image.9">
                    <p:embed/>
                  </p:oleObj>
                </mc:Choice>
                <mc:Fallback>
                  <p:oleObj name="Image" r:id="rId6" imgW="2057400" imgH="1136650" progId="Photoshop.Image.9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9" y="2009"/>
                          <a:ext cx="1602" cy="8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4" name="Rectangle 12">
              <a:extLst>
                <a:ext uri="{FF2B5EF4-FFF2-40B4-BE49-F238E27FC236}">
                  <a16:creationId xmlns:a16="http://schemas.microsoft.com/office/drawing/2014/main" id="{84C94E5B-3B2F-6647-B4A6-DBF995899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" y="1440"/>
              <a:ext cx="2399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/>
                <a:t>-- </a:t>
              </a:r>
              <a:r>
                <a:rPr lang="en-US" altLang="en-US" sz="2000" b="0">
                  <a:solidFill>
                    <a:schemeClr val="accent2"/>
                  </a:solidFill>
                </a:rPr>
                <a:t>Ceramic</a:t>
              </a:r>
              <a:r>
                <a:rPr lang="en-US" altLang="en-US" sz="2000" b="0"/>
                <a:t>: Glass w/SiC fibers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/>
                <a:t>    formed by glass slurry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/>
                <a:t>     </a:t>
              </a:r>
              <a:r>
                <a:rPr lang="en-US" altLang="en-US" sz="1800" b="0" i="1"/>
                <a:t>E</a:t>
              </a:r>
              <a:r>
                <a:rPr lang="en-US" altLang="en-US" sz="2400" b="0" baseline="-6000"/>
                <a:t>glass</a:t>
              </a:r>
              <a:r>
                <a:rPr lang="en-US" altLang="en-US" sz="1800" b="0"/>
                <a:t> = 76 GPa; </a:t>
              </a:r>
              <a:r>
                <a:rPr lang="en-US" altLang="en-US" sz="1800" b="0" i="1"/>
                <a:t>E</a:t>
              </a:r>
              <a:r>
                <a:rPr lang="en-US" altLang="en-US" sz="2400" b="0" baseline="-6000"/>
                <a:t>SiC</a:t>
              </a:r>
              <a:r>
                <a:rPr lang="en-US" altLang="en-US" sz="1800" b="0"/>
                <a:t> = 400 GPa.</a:t>
              </a:r>
            </a:p>
          </p:txBody>
        </p:sp>
        <p:sp>
          <p:nvSpPr>
            <p:cNvPr id="33805" name="Rectangle 14">
              <a:extLst>
                <a:ext uri="{FF2B5EF4-FFF2-40B4-BE49-F238E27FC236}">
                  <a16:creationId xmlns:a16="http://schemas.microsoft.com/office/drawing/2014/main" id="{FF4FACAB-D45E-E247-A40B-F101F442D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2380"/>
              <a:ext cx="2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/>
                <a:t>(a)</a:t>
              </a:r>
            </a:p>
          </p:txBody>
        </p:sp>
        <p:sp>
          <p:nvSpPr>
            <p:cNvPr id="33806" name="Rectangle 15">
              <a:extLst>
                <a:ext uri="{FF2B5EF4-FFF2-40B4-BE49-F238E27FC236}">
                  <a16:creationId xmlns:a16="http://schemas.microsoft.com/office/drawing/2014/main" id="{EAD474B4-29E5-D642-9314-9A828CA4E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" y="3312"/>
              <a:ext cx="28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/>
                <a:t>(b)</a:t>
              </a:r>
            </a:p>
          </p:txBody>
        </p:sp>
        <p:grpSp>
          <p:nvGrpSpPr>
            <p:cNvPr id="33807" name="Group 57">
              <a:extLst>
                <a:ext uri="{FF2B5EF4-FFF2-40B4-BE49-F238E27FC236}">
                  <a16:creationId xmlns:a16="http://schemas.microsoft.com/office/drawing/2014/main" id="{6AB5E098-F708-3048-BB9A-0C4AF51B46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8" y="2964"/>
              <a:ext cx="1046" cy="962"/>
              <a:chOff x="2858" y="2964"/>
              <a:chExt cx="1046" cy="962"/>
            </a:xfrm>
          </p:grpSpPr>
          <p:pic>
            <p:nvPicPr>
              <p:cNvPr id="33817" name="Picture 55">
                <a:extLst>
                  <a:ext uri="{FF2B5EF4-FFF2-40B4-BE49-F238E27FC236}">
                    <a16:creationId xmlns:a16="http://schemas.microsoft.com/office/drawing/2014/main" id="{1CF6E36F-92E2-3A45-AF61-1A91C6860B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9" y="2964"/>
                <a:ext cx="1045" cy="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818" name="Rectangle 56">
                <a:extLst>
                  <a:ext uri="{FF2B5EF4-FFF2-40B4-BE49-F238E27FC236}">
                    <a16:creationId xmlns:a16="http://schemas.microsoft.com/office/drawing/2014/main" id="{44924AA9-4BB5-4F46-B501-237036E9A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8" y="2964"/>
                <a:ext cx="1040" cy="957"/>
              </a:xfrm>
              <a:prstGeom prst="rect">
                <a:avLst/>
              </a:prstGeom>
              <a:noFill/>
              <a:ln w="36513">
                <a:solidFill>
                  <a:srgbClr val="00CC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</p:grpSp>
        <p:sp>
          <p:nvSpPr>
            <p:cNvPr id="33808" name="Rectangle 59">
              <a:extLst>
                <a:ext uri="{FF2B5EF4-FFF2-40B4-BE49-F238E27FC236}">
                  <a16:creationId xmlns:a16="http://schemas.microsoft.com/office/drawing/2014/main" id="{42C3ED58-845B-8048-872A-BB7741628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5" y="2419"/>
              <a:ext cx="159" cy="152"/>
            </a:xfrm>
            <a:prstGeom prst="rect">
              <a:avLst/>
            </a:prstGeom>
            <a:noFill/>
            <a:ln w="19050">
              <a:solidFill>
                <a:srgbClr val="00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33809" name="Freeform 60">
              <a:extLst>
                <a:ext uri="{FF2B5EF4-FFF2-40B4-BE49-F238E27FC236}">
                  <a16:creationId xmlns:a16="http://schemas.microsoft.com/office/drawing/2014/main" id="{93E29186-D2D7-6144-897C-189AC9C17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" y="2331"/>
              <a:ext cx="112" cy="545"/>
            </a:xfrm>
            <a:custGeom>
              <a:avLst/>
              <a:gdLst>
                <a:gd name="T0" fmla="*/ 0 w 112"/>
                <a:gd name="T1" fmla="*/ 0 h 545"/>
                <a:gd name="T2" fmla="*/ 112 w 112"/>
                <a:gd name="T3" fmla="*/ 76 h 545"/>
                <a:gd name="T4" fmla="*/ 112 w 112"/>
                <a:gd name="T5" fmla="*/ 475 h 545"/>
                <a:gd name="T6" fmla="*/ 12 w 112"/>
                <a:gd name="T7" fmla="*/ 545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545"/>
                <a:gd name="T14" fmla="*/ 112 w 112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545">
                  <a:moveTo>
                    <a:pt x="0" y="0"/>
                  </a:moveTo>
                  <a:lnTo>
                    <a:pt x="112" y="76"/>
                  </a:lnTo>
                  <a:lnTo>
                    <a:pt x="112" y="475"/>
                  </a:lnTo>
                  <a:lnTo>
                    <a:pt x="12" y="5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Freeform 61">
              <a:extLst>
                <a:ext uri="{FF2B5EF4-FFF2-40B4-BE49-F238E27FC236}">
                  <a16:creationId xmlns:a16="http://schemas.microsoft.com/office/drawing/2014/main" id="{CDDD3710-52D5-1D4E-AA3F-6996B6AB2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337"/>
              <a:ext cx="112" cy="539"/>
            </a:xfrm>
            <a:custGeom>
              <a:avLst/>
              <a:gdLst>
                <a:gd name="T0" fmla="*/ 0 w 112"/>
                <a:gd name="T1" fmla="*/ 0 h 539"/>
                <a:gd name="T2" fmla="*/ 112 w 112"/>
                <a:gd name="T3" fmla="*/ 70 h 539"/>
                <a:gd name="T4" fmla="*/ 112 w 112"/>
                <a:gd name="T5" fmla="*/ 475 h 539"/>
                <a:gd name="T6" fmla="*/ 6 w 112"/>
                <a:gd name="T7" fmla="*/ 539 h 5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539"/>
                <a:gd name="T14" fmla="*/ 112 w 112"/>
                <a:gd name="T15" fmla="*/ 539 h 5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539">
                  <a:moveTo>
                    <a:pt x="0" y="0"/>
                  </a:moveTo>
                  <a:lnTo>
                    <a:pt x="112" y="70"/>
                  </a:lnTo>
                  <a:lnTo>
                    <a:pt x="112" y="475"/>
                  </a:lnTo>
                  <a:lnTo>
                    <a:pt x="6" y="53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Rectangle 62">
              <a:extLst>
                <a:ext uri="{FF2B5EF4-FFF2-40B4-BE49-F238E27FC236}">
                  <a16:creationId xmlns:a16="http://schemas.microsoft.com/office/drawing/2014/main" id="{57597D33-190D-0646-A68F-1C02B1A58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" y="2466"/>
              <a:ext cx="487" cy="2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33812" name="Rectangle 63">
              <a:extLst>
                <a:ext uri="{FF2B5EF4-FFF2-40B4-BE49-F238E27FC236}">
                  <a16:creationId xmlns:a16="http://schemas.microsoft.com/office/drawing/2014/main" id="{3A4F55E8-0085-0143-B8CA-B30D51D0C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" y="2466"/>
              <a:ext cx="4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00" b="0">
                  <a:solidFill>
                    <a:srgbClr val="000000"/>
                  </a:solidFill>
                </a:rPr>
                <a:t>fracture </a:t>
              </a:r>
              <a:endParaRPr lang="en-US" altLang="en-US" sz="2400" b="0"/>
            </a:p>
          </p:txBody>
        </p:sp>
        <p:sp>
          <p:nvSpPr>
            <p:cNvPr id="33813" name="Rectangle 64">
              <a:extLst>
                <a:ext uri="{FF2B5EF4-FFF2-40B4-BE49-F238E27FC236}">
                  <a16:creationId xmlns:a16="http://schemas.microsoft.com/office/drawing/2014/main" id="{38EF72A7-AD50-3C4F-B036-C5991F4D9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5" y="2601"/>
              <a:ext cx="39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500" b="0">
                  <a:solidFill>
                    <a:srgbClr val="000000"/>
                  </a:solidFill>
                </a:rPr>
                <a:t>surface</a:t>
              </a:r>
              <a:endParaRPr lang="en-US" altLang="en-US" sz="2400" b="0"/>
            </a:p>
          </p:txBody>
        </p:sp>
        <p:grpSp>
          <p:nvGrpSpPr>
            <p:cNvPr id="33814" name="Group 67">
              <a:extLst>
                <a:ext uri="{FF2B5EF4-FFF2-40B4-BE49-F238E27FC236}">
                  <a16:creationId xmlns:a16="http://schemas.microsoft.com/office/drawing/2014/main" id="{358DB6EB-5D7D-3A49-B18E-D8B7177FD7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" y="2554"/>
              <a:ext cx="293" cy="410"/>
              <a:chOff x="3704" y="2554"/>
              <a:chExt cx="293" cy="410"/>
            </a:xfrm>
          </p:grpSpPr>
          <p:sp>
            <p:nvSpPr>
              <p:cNvPr id="33815" name="Freeform 65">
                <a:extLst>
                  <a:ext uri="{FF2B5EF4-FFF2-40B4-BE49-F238E27FC236}">
                    <a16:creationId xmlns:a16="http://schemas.microsoft.com/office/drawing/2014/main" id="{BFE57CD7-2E79-AC4C-9548-92CF0410D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5" y="2554"/>
                <a:ext cx="82" cy="93"/>
              </a:xfrm>
              <a:custGeom>
                <a:avLst/>
                <a:gdLst>
                  <a:gd name="T0" fmla="*/ 82 w 82"/>
                  <a:gd name="T1" fmla="*/ 0 h 93"/>
                  <a:gd name="T2" fmla="*/ 65 w 82"/>
                  <a:gd name="T3" fmla="*/ 93 h 93"/>
                  <a:gd name="T4" fmla="*/ 47 w 82"/>
                  <a:gd name="T5" fmla="*/ 47 h 93"/>
                  <a:gd name="T6" fmla="*/ 0 w 82"/>
                  <a:gd name="T7" fmla="*/ 47 h 93"/>
                  <a:gd name="T8" fmla="*/ 82 w 82"/>
                  <a:gd name="T9" fmla="*/ 0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93"/>
                  <a:gd name="T17" fmla="*/ 82 w 82"/>
                  <a:gd name="T18" fmla="*/ 93 h 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93">
                    <a:moveTo>
                      <a:pt x="82" y="0"/>
                    </a:moveTo>
                    <a:lnTo>
                      <a:pt x="65" y="93"/>
                    </a:lnTo>
                    <a:lnTo>
                      <a:pt x="47" y="47"/>
                    </a:lnTo>
                    <a:lnTo>
                      <a:pt x="0" y="47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00CCCC"/>
              </a:solidFill>
              <a:ln w="9525">
                <a:solidFill>
                  <a:srgbClr val="00CC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16" name="Line 66">
                <a:extLst>
                  <a:ext uri="{FF2B5EF4-FFF2-40B4-BE49-F238E27FC236}">
                    <a16:creationId xmlns:a16="http://schemas.microsoft.com/office/drawing/2014/main" id="{E7872BA3-A195-1A4D-96F3-BD609FB058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4" y="2601"/>
                <a:ext cx="258" cy="363"/>
              </a:xfrm>
              <a:prstGeom prst="line">
                <a:avLst/>
              </a:prstGeom>
              <a:noFill/>
              <a:ln w="36513">
                <a:solidFill>
                  <a:srgbClr val="00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3">
            <a:extLst>
              <a:ext uri="{FF2B5EF4-FFF2-40B4-BE49-F238E27FC236}">
                <a16:creationId xmlns:a16="http://schemas.microsoft.com/office/drawing/2014/main" id="{948A1AAB-D895-4D45-875F-6A2E8649CD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B6DC48-637E-8D4F-B808-F1A28F0292E1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 b="0"/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05D95D13-CE86-434F-9C6F-A5174F540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00200"/>
            <a:ext cx="43291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200" b="0">
                <a:solidFill>
                  <a:schemeClr val="accent2"/>
                </a:solidFill>
              </a:rPr>
              <a:t>Discontinuous, random 2D</a:t>
            </a:r>
            <a:r>
              <a:rPr lang="en-US" altLang="en-US" sz="2200" b="0"/>
              <a:t> fibers</a:t>
            </a:r>
            <a:endParaRPr lang="en-US" altLang="en-US" sz="2400" b="0"/>
          </a:p>
        </p:txBody>
      </p:sp>
      <p:sp>
        <p:nvSpPr>
          <p:cNvPr id="35843" name="Rectangle 7">
            <a:extLst>
              <a:ext uri="{FF2B5EF4-FFF2-40B4-BE49-F238E27FC236}">
                <a16:creationId xmlns:a16="http://schemas.microsoft.com/office/drawing/2014/main" id="{CBD8A3F9-7626-7347-9AD9-149362BC1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905000"/>
            <a:ext cx="359092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200" b="0"/>
              <a:t>Example:</a:t>
            </a:r>
            <a:r>
              <a:rPr lang="en-US" altLang="en-US" sz="2000" b="0"/>
              <a:t>  Carbon-Carbon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-- process:  fiber/pitch, then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    burn out at up to 2500</a:t>
            </a:r>
            <a:r>
              <a:rPr lang="en-US" altLang="en-US" sz="2000" b="0">
                <a:cs typeface="Arial" panose="020B0604020202020204" pitchFamily="34" charset="0"/>
              </a:rPr>
              <a:t>ºC.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>
                <a:cs typeface="Arial" panose="020B0604020202020204" pitchFamily="34" charset="0"/>
              </a:rPr>
              <a:t>    -- uses:  disk brakes, gas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>
                <a:cs typeface="Arial" panose="020B0604020202020204" pitchFamily="34" charset="0"/>
              </a:rPr>
              <a:t>        turbine exhaust flaps, nose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>
                <a:cs typeface="Arial" panose="020B0604020202020204" pitchFamily="34" charset="0"/>
              </a:rPr>
              <a:t>        cones.</a:t>
            </a:r>
            <a:endParaRPr lang="en-US" altLang="en-US" sz="2400" b="0">
              <a:cs typeface="Arial" panose="020B0604020202020204" pitchFamily="34" charset="0"/>
            </a:endParaRPr>
          </a:p>
        </p:txBody>
      </p:sp>
      <p:sp>
        <p:nvSpPr>
          <p:cNvPr id="35844" name="Rectangle 8">
            <a:extLst>
              <a:ext uri="{FF2B5EF4-FFF2-40B4-BE49-F238E27FC236}">
                <a16:creationId xmlns:a16="http://schemas.microsoft.com/office/drawing/2014/main" id="{5F2B8B27-24A2-0C48-A40B-76A6389A1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" y="4110038"/>
            <a:ext cx="357981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200" b="0"/>
              <a:t>Other variations: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 -- </a:t>
            </a:r>
            <a:r>
              <a:rPr lang="en-US" altLang="en-US" sz="2000" b="0">
                <a:solidFill>
                  <a:schemeClr val="accent2"/>
                </a:solidFill>
              </a:rPr>
              <a:t>Discontinuous, random 3D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2"/>
                </a:solidFill>
              </a:rPr>
              <a:t>	</a:t>
            </a:r>
            <a:r>
              <a:rPr lang="en-US" altLang="en-US" sz="2000" b="0"/>
              <a:t>glass in nylon or PP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 -- </a:t>
            </a:r>
            <a:r>
              <a:rPr lang="en-US" altLang="en-US" sz="2000" b="0">
                <a:solidFill>
                  <a:schemeClr val="accent2"/>
                </a:solidFill>
              </a:rPr>
              <a:t>Discontinuous, 1D</a:t>
            </a:r>
            <a:endParaRPr lang="en-US" altLang="en-US" sz="2400" b="0"/>
          </a:p>
        </p:txBody>
      </p:sp>
      <p:sp>
        <p:nvSpPr>
          <p:cNvPr id="35845" name="Rectangle 13">
            <a:extLst>
              <a:ext uri="{FF2B5EF4-FFF2-40B4-BE49-F238E27FC236}">
                <a16:creationId xmlns:a16="http://schemas.microsoft.com/office/drawing/2014/main" id="{9CD1A058-A1E0-2140-9ACC-7EFEE14F6D1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Survey: Fiber-IV</a:t>
            </a:r>
          </a:p>
        </p:txBody>
      </p:sp>
      <p:grpSp>
        <p:nvGrpSpPr>
          <p:cNvPr id="35846" name="Group 14">
            <a:extLst>
              <a:ext uri="{FF2B5EF4-FFF2-40B4-BE49-F238E27FC236}">
                <a16:creationId xmlns:a16="http://schemas.microsoft.com/office/drawing/2014/main" id="{4EF151E8-D0E8-D840-958D-2B74B7A6A5EE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882650"/>
            <a:ext cx="7310438" cy="741363"/>
            <a:chOff x="576" y="592"/>
            <a:chExt cx="4605" cy="467"/>
          </a:xfrm>
        </p:grpSpPr>
        <p:sp>
          <p:nvSpPr>
            <p:cNvPr id="35879" name="Rectangle 15">
              <a:extLst>
                <a:ext uri="{FF2B5EF4-FFF2-40B4-BE49-F238E27FC236}">
                  <a16:creationId xmlns:a16="http://schemas.microsoft.com/office/drawing/2014/main" id="{82E6868D-9CD8-204B-9D79-89F63C806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819"/>
              <a:ext cx="1680" cy="2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grpSp>
          <p:nvGrpSpPr>
            <p:cNvPr id="35880" name="Group 16">
              <a:extLst>
                <a:ext uri="{FF2B5EF4-FFF2-40B4-BE49-F238E27FC236}">
                  <a16:creationId xmlns:a16="http://schemas.microsoft.com/office/drawing/2014/main" id="{C5B617AE-FF77-8540-B422-BF069532B6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592"/>
              <a:ext cx="4605" cy="443"/>
              <a:chOff x="576" y="592"/>
              <a:chExt cx="4605" cy="443"/>
            </a:xfrm>
          </p:grpSpPr>
          <p:sp>
            <p:nvSpPr>
              <p:cNvPr id="35881" name="Rectangle 17">
                <a:extLst>
                  <a:ext uri="{FF2B5EF4-FFF2-40B4-BE49-F238E27FC236}">
                    <a16:creationId xmlns:a16="http://schemas.microsoft.com/office/drawing/2014/main" id="{61AC9EBB-CD76-AA4B-B8B2-DF706C47B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816"/>
                <a:ext cx="1680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Particle-reinforced</a:t>
                </a:r>
              </a:p>
            </p:txBody>
          </p:sp>
          <p:sp>
            <p:nvSpPr>
              <p:cNvPr id="35882" name="Line 18">
                <a:extLst>
                  <a:ext uri="{FF2B5EF4-FFF2-40B4-BE49-F238E27FC236}">
                    <a16:creationId xmlns:a16="http://schemas.microsoft.com/office/drawing/2014/main" id="{0ADB20C9-88DB-F34A-9CFC-0512B1A5D7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8" y="592"/>
                <a:ext cx="1" cy="20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3" name="Line 19">
                <a:extLst>
                  <a:ext uri="{FF2B5EF4-FFF2-40B4-BE49-F238E27FC236}">
                    <a16:creationId xmlns:a16="http://schemas.microsoft.com/office/drawing/2014/main" id="{28D41463-1870-1F4F-B7FE-9ED06F94D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" y="632"/>
                <a:ext cx="3480" cy="1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4" name="Line 20">
                <a:extLst>
                  <a:ext uri="{FF2B5EF4-FFF2-40B4-BE49-F238E27FC236}">
                    <a16:creationId xmlns:a16="http://schemas.microsoft.com/office/drawing/2014/main" id="{A29F52C5-4D26-3F4F-BC1A-1F1A0D639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8" y="632"/>
                <a:ext cx="1" cy="1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5" name="Line 21">
                <a:extLst>
                  <a:ext uri="{FF2B5EF4-FFF2-40B4-BE49-F238E27FC236}">
                    <a16:creationId xmlns:a16="http://schemas.microsoft.com/office/drawing/2014/main" id="{C2EE1428-F24E-0843-B63B-45DCE06C3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14" y="632"/>
                <a:ext cx="1" cy="176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6" name="Rectangle 22">
                <a:extLst>
                  <a:ext uri="{FF2B5EF4-FFF2-40B4-BE49-F238E27FC236}">
                    <a16:creationId xmlns:a16="http://schemas.microsoft.com/office/drawing/2014/main" id="{7A9BE110-9970-4741-AD70-EBE0D48C3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" y="824"/>
                <a:ext cx="1242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/>
                  <a:t>Fiber-reinforced</a:t>
                </a:r>
                <a:endParaRPr lang="en-US" altLang="en-US" sz="2400" b="0"/>
              </a:p>
            </p:txBody>
          </p:sp>
          <p:sp>
            <p:nvSpPr>
              <p:cNvPr id="35887" name="Rectangle 23">
                <a:extLst>
                  <a:ext uri="{FF2B5EF4-FFF2-40B4-BE49-F238E27FC236}">
                    <a16:creationId xmlns:a16="http://schemas.microsoft.com/office/drawing/2014/main" id="{0983CC52-1528-AB45-B000-5CAD08A0A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8" y="824"/>
                <a:ext cx="753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Structural</a:t>
                </a:r>
                <a:endParaRPr lang="en-US" altLang="en-US" sz="2400" b="0"/>
              </a:p>
            </p:txBody>
          </p:sp>
        </p:grpSp>
      </p:grpSp>
      <p:pic>
        <p:nvPicPr>
          <p:cNvPr id="35847" name="Picture 26">
            <a:extLst>
              <a:ext uri="{FF2B5EF4-FFF2-40B4-BE49-F238E27FC236}">
                <a16:creationId xmlns:a16="http://schemas.microsoft.com/office/drawing/2014/main" id="{E785FCC5-F8C5-B042-BBDA-63F5A6A76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4089400"/>
            <a:ext cx="26543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8" name="Group 59">
            <a:extLst>
              <a:ext uri="{FF2B5EF4-FFF2-40B4-BE49-F238E27FC236}">
                <a16:creationId xmlns:a16="http://schemas.microsoft.com/office/drawing/2014/main" id="{B4D281B4-1AF6-5F42-9F52-04D951E3F6DB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082800"/>
            <a:ext cx="3927475" cy="2552700"/>
            <a:chOff x="2784" y="1312"/>
            <a:chExt cx="2474" cy="1608"/>
          </a:xfrm>
        </p:grpSpPr>
        <p:graphicFrame>
          <p:nvGraphicFramePr>
            <p:cNvPr id="35849" name="Object 2">
              <a:extLst>
                <a:ext uri="{FF2B5EF4-FFF2-40B4-BE49-F238E27FC236}">
                  <a16:creationId xmlns:a16="http://schemas.microsoft.com/office/drawing/2014/main" id="{C6CB1B76-5B4A-BA4B-A480-F44FCB4B6E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70" y="1325"/>
            <a:ext cx="1171" cy="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89" name="Image" r:id="rId5" imgW="1231900" imgH="895350" progId="Photoshop.Image.9">
                    <p:embed/>
                  </p:oleObj>
                </mc:Choice>
                <mc:Fallback>
                  <p:oleObj name="Image" r:id="rId5" imgW="1231900" imgH="895350" progId="Photoshop.Image.9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0" y="1325"/>
                          <a:ext cx="1171" cy="8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50" name="Rectangle 11">
              <a:extLst>
                <a:ext uri="{FF2B5EF4-FFF2-40B4-BE49-F238E27FC236}">
                  <a16:creationId xmlns:a16="http://schemas.microsoft.com/office/drawing/2014/main" id="{315B516D-BB81-B240-954B-B624C5EA1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776"/>
              <a:ext cx="28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/>
                <a:t>(b)</a:t>
              </a:r>
            </a:p>
          </p:txBody>
        </p:sp>
        <p:sp>
          <p:nvSpPr>
            <p:cNvPr id="35851" name="Rectangle 27">
              <a:extLst>
                <a:ext uri="{FF2B5EF4-FFF2-40B4-BE49-F238E27FC236}">
                  <a16:creationId xmlns:a16="http://schemas.microsoft.com/office/drawing/2014/main" id="{E2C19B56-70DA-3443-B22C-2265800FB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2518"/>
              <a:ext cx="5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fibers lie </a:t>
              </a:r>
              <a:endParaRPr lang="en-US" altLang="en-US" sz="2400" b="0"/>
            </a:p>
          </p:txBody>
        </p:sp>
        <p:sp>
          <p:nvSpPr>
            <p:cNvPr id="35852" name="Rectangle 28">
              <a:extLst>
                <a:ext uri="{FF2B5EF4-FFF2-40B4-BE49-F238E27FC236}">
                  <a16:creationId xmlns:a16="http://schemas.microsoft.com/office/drawing/2014/main" id="{DA4DFA7A-A677-5A4A-9688-8ABCF4ADE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2686"/>
              <a:ext cx="5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in plane</a:t>
              </a:r>
              <a:endParaRPr lang="en-US" altLang="en-US" sz="2400" b="0"/>
            </a:p>
          </p:txBody>
        </p:sp>
        <p:sp>
          <p:nvSpPr>
            <p:cNvPr id="35853" name="Freeform 29">
              <a:extLst>
                <a:ext uri="{FF2B5EF4-FFF2-40B4-BE49-F238E27FC236}">
                  <a16:creationId xmlns:a16="http://schemas.microsoft.com/office/drawing/2014/main" id="{5E594AC1-E355-3A42-A729-24C75305E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" y="2656"/>
              <a:ext cx="1424" cy="192"/>
            </a:xfrm>
            <a:custGeom>
              <a:avLst/>
              <a:gdLst>
                <a:gd name="T0" fmla="*/ 0 w 1424"/>
                <a:gd name="T1" fmla="*/ 0 h 192"/>
                <a:gd name="T2" fmla="*/ 232 w 1424"/>
                <a:gd name="T3" fmla="*/ 192 h 192"/>
                <a:gd name="T4" fmla="*/ 1424 w 1424"/>
                <a:gd name="T5" fmla="*/ 192 h 192"/>
                <a:gd name="T6" fmla="*/ 1208 w 1424"/>
                <a:gd name="T7" fmla="*/ 0 h 192"/>
                <a:gd name="T8" fmla="*/ 0 w 1424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24"/>
                <a:gd name="T16" fmla="*/ 0 h 192"/>
                <a:gd name="T17" fmla="*/ 1424 w 142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24" h="192">
                  <a:moveTo>
                    <a:pt x="0" y="0"/>
                  </a:moveTo>
                  <a:lnTo>
                    <a:pt x="232" y="192"/>
                  </a:lnTo>
                  <a:lnTo>
                    <a:pt x="1424" y="192"/>
                  </a:lnTo>
                  <a:lnTo>
                    <a:pt x="120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>
              <a:solidFill>
                <a:srgbClr val="00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Freeform 30">
              <a:extLst>
                <a:ext uri="{FF2B5EF4-FFF2-40B4-BE49-F238E27FC236}">
                  <a16:creationId xmlns:a16="http://schemas.microsoft.com/office/drawing/2014/main" id="{80F69197-654C-CB49-AAA9-0BBE9AA91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2664"/>
              <a:ext cx="1424" cy="192"/>
            </a:xfrm>
            <a:custGeom>
              <a:avLst/>
              <a:gdLst>
                <a:gd name="T0" fmla="*/ 0 w 1424"/>
                <a:gd name="T1" fmla="*/ 0 h 192"/>
                <a:gd name="T2" fmla="*/ 232 w 1424"/>
                <a:gd name="T3" fmla="*/ 192 h 192"/>
                <a:gd name="T4" fmla="*/ 1424 w 1424"/>
                <a:gd name="T5" fmla="*/ 192 h 192"/>
                <a:gd name="T6" fmla="*/ 1208 w 1424"/>
                <a:gd name="T7" fmla="*/ 0 h 192"/>
                <a:gd name="T8" fmla="*/ 8 w 1424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24"/>
                <a:gd name="T16" fmla="*/ 0 h 192"/>
                <a:gd name="T17" fmla="*/ 1424 w 142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24" h="192">
                  <a:moveTo>
                    <a:pt x="0" y="0"/>
                  </a:moveTo>
                  <a:lnTo>
                    <a:pt x="232" y="192"/>
                  </a:lnTo>
                  <a:lnTo>
                    <a:pt x="1424" y="192"/>
                  </a:lnTo>
                  <a:lnTo>
                    <a:pt x="1208" y="0"/>
                  </a:lnTo>
                  <a:lnTo>
                    <a:pt x="8" y="0"/>
                  </a:lnTo>
                </a:path>
              </a:pathLst>
            </a:custGeom>
            <a:noFill/>
            <a:ln w="25400">
              <a:solidFill>
                <a:srgbClr val="00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55" name="Group 33">
              <a:extLst>
                <a:ext uri="{FF2B5EF4-FFF2-40B4-BE49-F238E27FC236}">
                  <a16:creationId xmlns:a16="http://schemas.microsoft.com/office/drawing/2014/main" id="{36F0C39C-ABC5-C04E-AFB0-EC015436EA28}"/>
                </a:ext>
              </a:extLst>
            </p:cNvPr>
            <p:cNvGrpSpPr>
              <a:grpSpLocks/>
            </p:cNvGrpSpPr>
            <p:nvPr/>
          </p:nvGrpSpPr>
          <p:grpSpPr bwMode="auto">
            <a:xfrm rot="1594216">
              <a:off x="4230" y="2550"/>
              <a:ext cx="392" cy="288"/>
              <a:chOff x="3984" y="2440"/>
              <a:chExt cx="392" cy="288"/>
            </a:xfrm>
          </p:grpSpPr>
          <p:sp>
            <p:nvSpPr>
              <p:cNvPr id="35877" name="Freeform 31">
                <a:extLst>
                  <a:ext uri="{FF2B5EF4-FFF2-40B4-BE49-F238E27FC236}">
                    <a16:creationId xmlns:a16="http://schemas.microsoft.com/office/drawing/2014/main" id="{ED5AD6BF-78DE-6649-BC3F-7BA78DFED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2632"/>
                <a:ext cx="112" cy="96"/>
              </a:xfrm>
              <a:custGeom>
                <a:avLst/>
                <a:gdLst>
                  <a:gd name="T0" fmla="*/ 0 w 112"/>
                  <a:gd name="T1" fmla="*/ 96 h 96"/>
                  <a:gd name="T2" fmla="*/ 56 w 112"/>
                  <a:gd name="T3" fmla="*/ 0 h 96"/>
                  <a:gd name="T4" fmla="*/ 56 w 112"/>
                  <a:gd name="T5" fmla="*/ 56 h 96"/>
                  <a:gd name="T6" fmla="*/ 112 w 112"/>
                  <a:gd name="T7" fmla="*/ 72 h 96"/>
                  <a:gd name="T8" fmla="*/ 0 w 112"/>
                  <a:gd name="T9" fmla="*/ 96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96"/>
                  <a:gd name="T17" fmla="*/ 112 w 112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96">
                    <a:moveTo>
                      <a:pt x="0" y="96"/>
                    </a:moveTo>
                    <a:lnTo>
                      <a:pt x="56" y="0"/>
                    </a:lnTo>
                    <a:lnTo>
                      <a:pt x="56" y="56"/>
                    </a:lnTo>
                    <a:lnTo>
                      <a:pt x="112" y="7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8" name="Line 32">
                <a:extLst>
                  <a:ext uri="{FF2B5EF4-FFF2-40B4-BE49-F238E27FC236}">
                    <a16:creationId xmlns:a16="http://schemas.microsoft.com/office/drawing/2014/main" id="{D9927B0F-DAA8-5F45-A5F6-9F1776F00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0" y="2440"/>
                <a:ext cx="336" cy="24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56" name="Rectangle 35">
              <a:extLst>
                <a:ext uri="{FF2B5EF4-FFF2-40B4-BE49-F238E27FC236}">
                  <a16:creationId xmlns:a16="http://schemas.microsoft.com/office/drawing/2014/main" id="{C2897C37-DDCA-EB46-B792-870E4A501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316"/>
              <a:ext cx="1168" cy="872"/>
            </a:xfrm>
            <a:prstGeom prst="rect">
              <a:avLst/>
            </a:prstGeom>
            <a:noFill/>
            <a:ln w="38100">
              <a:solidFill>
                <a:srgbClr val="00CC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35857" name="Rectangle 37">
              <a:extLst>
                <a:ext uri="{FF2B5EF4-FFF2-40B4-BE49-F238E27FC236}">
                  <a16:creationId xmlns:a16="http://schemas.microsoft.com/office/drawing/2014/main" id="{3A957FCD-0C5C-3B41-8D6E-37E035238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2187"/>
              <a:ext cx="111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view onto plane</a:t>
              </a:r>
              <a:endParaRPr lang="en-US" altLang="en-US" sz="2400" b="0"/>
            </a:p>
          </p:txBody>
        </p:sp>
        <p:sp>
          <p:nvSpPr>
            <p:cNvPr id="35858" name="Freeform 38">
              <a:extLst>
                <a:ext uri="{FF2B5EF4-FFF2-40B4-BE49-F238E27FC236}">
                  <a16:creationId xmlns:a16="http://schemas.microsoft.com/office/drawing/2014/main" id="{744D0641-0E7F-AA45-B74A-314FA68BB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" y="2688"/>
              <a:ext cx="320" cy="96"/>
            </a:xfrm>
            <a:custGeom>
              <a:avLst/>
              <a:gdLst>
                <a:gd name="T0" fmla="*/ 0 w 320"/>
                <a:gd name="T1" fmla="*/ 0 h 96"/>
                <a:gd name="T2" fmla="*/ 112 w 320"/>
                <a:gd name="T3" fmla="*/ 96 h 96"/>
                <a:gd name="T4" fmla="*/ 320 w 320"/>
                <a:gd name="T5" fmla="*/ 96 h 96"/>
                <a:gd name="T6" fmla="*/ 200 w 320"/>
                <a:gd name="T7" fmla="*/ 0 h 96"/>
                <a:gd name="T8" fmla="*/ 0 w 320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96"/>
                <a:gd name="T17" fmla="*/ 320 w 320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96">
                  <a:moveTo>
                    <a:pt x="0" y="0"/>
                  </a:moveTo>
                  <a:lnTo>
                    <a:pt x="112" y="96"/>
                  </a:lnTo>
                  <a:lnTo>
                    <a:pt x="320" y="9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>
              <a:solidFill>
                <a:srgbClr val="00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Freeform 39">
              <a:extLst>
                <a:ext uri="{FF2B5EF4-FFF2-40B4-BE49-F238E27FC236}">
                  <a16:creationId xmlns:a16="http://schemas.microsoft.com/office/drawing/2014/main" id="{3CEB631E-FB04-704B-A0BC-7F7FD5785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8" y="2696"/>
              <a:ext cx="320" cy="104"/>
            </a:xfrm>
            <a:custGeom>
              <a:avLst/>
              <a:gdLst>
                <a:gd name="T0" fmla="*/ 0 w 320"/>
                <a:gd name="T1" fmla="*/ 0 h 104"/>
                <a:gd name="T2" fmla="*/ 112 w 320"/>
                <a:gd name="T3" fmla="*/ 104 h 104"/>
                <a:gd name="T4" fmla="*/ 320 w 320"/>
                <a:gd name="T5" fmla="*/ 104 h 104"/>
                <a:gd name="T6" fmla="*/ 200 w 320"/>
                <a:gd name="T7" fmla="*/ 0 h 104"/>
                <a:gd name="T8" fmla="*/ 8 w 320"/>
                <a:gd name="T9" fmla="*/ 0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104"/>
                <a:gd name="T17" fmla="*/ 320 w 320"/>
                <a:gd name="T18" fmla="*/ 104 h 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104">
                  <a:moveTo>
                    <a:pt x="0" y="0"/>
                  </a:moveTo>
                  <a:lnTo>
                    <a:pt x="112" y="104"/>
                  </a:lnTo>
                  <a:lnTo>
                    <a:pt x="320" y="104"/>
                  </a:lnTo>
                  <a:lnTo>
                    <a:pt x="200" y="0"/>
                  </a:lnTo>
                  <a:lnTo>
                    <a:pt x="8" y="0"/>
                  </a:lnTo>
                </a:path>
              </a:pathLst>
            </a:custGeom>
            <a:noFill/>
            <a:ln w="25400">
              <a:solidFill>
                <a:srgbClr val="00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60" name="Group 42">
              <a:extLst>
                <a:ext uri="{FF2B5EF4-FFF2-40B4-BE49-F238E27FC236}">
                  <a16:creationId xmlns:a16="http://schemas.microsoft.com/office/drawing/2014/main" id="{E0A3B463-A60A-724C-919C-72AAB8D1A6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0" y="2360"/>
              <a:ext cx="96" cy="328"/>
              <a:chOff x="3400" y="2360"/>
              <a:chExt cx="96" cy="328"/>
            </a:xfrm>
          </p:grpSpPr>
          <p:sp>
            <p:nvSpPr>
              <p:cNvPr id="35875" name="Freeform 40">
                <a:extLst>
                  <a:ext uri="{FF2B5EF4-FFF2-40B4-BE49-F238E27FC236}">
                    <a16:creationId xmlns:a16="http://schemas.microsoft.com/office/drawing/2014/main" id="{9A6CFDD4-AE1B-CE40-8602-323869F3A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2576"/>
                <a:ext cx="96" cy="112"/>
              </a:xfrm>
              <a:custGeom>
                <a:avLst/>
                <a:gdLst>
                  <a:gd name="T0" fmla="*/ 32 w 96"/>
                  <a:gd name="T1" fmla="*/ 112 h 112"/>
                  <a:gd name="T2" fmla="*/ 0 w 96"/>
                  <a:gd name="T3" fmla="*/ 0 h 112"/>
                  <a:gd name="T4" fmla="*/ 40 w 96"/>
                  <a:gd name="T5" fmla="*/ 40 h 112"/>
                  <a:gd name="T6" fmla="*/ 96 w 96"/>
                  <a:gd name="T7" fmla="*/ 16 h 112"/>
                  <a:gd name="T8" fmla="*/ 32 w 96"/>
                  <a:gd name="T9" fmla="*/ 112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12"/>
                  <a:gd name="T17" fmla="*/ 96 w 96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12">
                    <a:moveTo>
                      <a:pt x="32" y="112"/>
                    </a:moveTo>
                    <a:lnTo>
                      <a:pt x="0" y="0"/>
                    </a:lnTo>
                    <a:lnTo>
                      <a:pt x="40" y="40"/>
                    </a:lnTo>
                    <a:lnTo>
                      <a:pt x="96" y="16"/>
                    </a:lnTo>
                    <a:lnTo>
                      <a:pt x="32" y="112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6" name="Line 41">
                <a:extLst>
                  <a:ext uri="{FF2B5EF4-FFF2-40B4-BE49-F238E27FC236}">
                    <a16:creationId xmlns:a16="http://schemas.microsoft.com/office/drawing/2014/main" id="{271C6354-0422-1F46-9D67-1C2C8632D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40" y="2360"/>
                <a:ext cx="48" cy="25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61" name="Group 45">
              <a:extLst>
                <a:ext uri="{FF2B5EF4-FFF2-40B4-BE49-F238E27FC236}">
                  <a16:creationId xmlns:a16="http://schemas.microsoft.com/office/drawing/2014/main" id="{01D711D6-BD37-6247-87D9-0BE344863C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6" y="1408"/>
              <a:ext cx="744" cy="120"/>
              <a:chOff x="3656" y="1408"/>
              <a:chExt cx="744" cy="120"/>
            </a:xfrm>
          </p:grpSpPr>
          <p:sp>
            <p:nvSpPr>
              <p:cNvPr id="35873" name="Freeform 43">
                <a:extLst>
                  <a:ext uri="{FF2B5EF4-FFF2-40B4-BE49-F238E27FC236}">
                    <a16:creationId xmlns:a16="http://schemas.microsoft.com/office/drawing/2014/main" id="{CCB3E390-B1A6-F547-8B8C-07162F23E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6" y="1440"/>
                <a:ext cx="112" cy="88"/>
              </a:xfrm>
              <a:custGeom>
                <a:avLst/>
                <a:gdLst>
                  <a:gd name="T0" fmla="*/ 0 w 112"/>
                  <a:gd name="T1" fmla="*/ 56 h 88"/>
                  <a:gd name="T2" fmla="*/ 96 w 112"/>
                  <a:gd name="T3" fmla="*/ 0 h 88"/>
                  <a:gd name="T4" fmla="*/ 72 w 112"/>
                  <a:gd name="T5" fmla="*/ 48 h 88"/>
                  <a:gd name="T6" fmla="*/ 112 w 112"/>
                  <a:gd name="T7" fmla="*/ 88 h 88"/>
                  <a:gd name="T8" fmla="*/ 0 w 112"/>
                  <a:gd name="T9" fmla="*/ 56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88"/>
                  <a:gd name="T17" fmla="*/ 112 w 112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88">
                    <a:moveTo>
                      <a:pt x="0" y="56"/>
                    </a:moveTo>
                    <a:lnTo>
                      <a:pt x="96" y="0"/>
                    </a:lnTo>
                    <a:lnTo>
                      <a:pt x="72" y="48"/>
                    </a:lnTo>
                    <a:lnTo>
                      <a:pt x="112" y="88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4" name="Line 44">
                <a:extLst>
                  <a:ext uri="{FF2B5EF4-FFF2-40B4-BE49-F238E27FC236}">
                    <a16:creationId xmlns:a16="http://schemas.microsoft.com/office/drawing/2014/main" id="{6D0E1F0F-EF80-DE42-816F-1445C8E8C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8" y="1408"/>
                <a:ext cx="672" cy="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62" name="Rectangle 46">
              <a:extLst>
                <a:ext uri="{FF2B5EF4-FFF2-40B4-BE49-F238E27FC236}">
                  <a16:creationId xmlns:a16="http://schemas.microsoft.com/office/drawing/2014/main" id="{0AE794AB-7C9A-2F48-B5CF-F55297CD7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312"/>
              <a:ext cx="5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C fibers: </a:t>
              </a:r>
              <a:endParaRPr lang="en-US" altLang="en-US" sz="2400" b="0"/>
            </a:p>
          </p:txBody>
        </p:sp>
        <p:sp>
          <p:nvSpPr>
            <p:cNvPr id="35863" name="Rectangle 47">
              <a:extLst>
                <a:ext uri="{FF2B5EF4-FFF2-40B4-BE49-F238E27FC236}">
                  <a16:creationId xmlns:a16="http://schemas.microsoft.com/office/drawing/2014/main" id="{48B00AC6-B1AD-5F41-BFBE-A1761F99A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480"/>
              <a:ext cx="5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very stiff </a:t>
              </a:r>
              <a:endParaRPr lang="en-US" altLang="en-US" sz="2400" b="0"/>
            </a:p>
          </p:txBody>
        </p:sp>
        <p:sp>
          <p:nvSpPr>
            <p:cNvPr id="35864" name="Rectangle 48">
              <a:extLst>
                <a:ext uri="{FF2B5EF4-FFF2-40B4-BE49-F238E27FC236}">
                  <a16:creationId xmlns:a16="http://schemas.microsoft.com/office/drawing/2014/main" id="{5AF82E8F-EC95-5547-9434-77A532131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648"/>
              <a:ext cx="3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very </a:t>
              </a:r>
              <a:endParaRPr lang="en-US" altLang="en-US" sz="2400" b="0"/>
            </a:p>
          </p:txBody>
        </p:sp>
        <p:sp>
          <p:nvSpPr>
            <p:cNvPr id="35865" name="Rectangle 49">
              <a:extLst>
                <a:ext uri="{FF2B5EF4-FFF2-40B4-BE49-F238E27FC236}">
                  <a16:creationId xmlns:a16="http://schemas.microsoft.com/office/drawing/2014/main" id="{1B542D18-CAD3-7646-84FF-5A9BD54BD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1648"/>
              <a:ext cx="4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strong</a:t>
              </a:r>
              <a:endParaRPr lang="en-US" altLang="en-US" sz="2400" b="0"/>
            </a:p>
          </p:txBody>
        </p:sp>
        <p:grpSp>
          <p:nvGrpSpPr>
            <p:cNvPr id="35866" name="Group 52">
              <a:extLst>
                <a:ext uri="{FF2B5EF4-FFF2-40B4-BE49-F238E27FC236}">
                  <a16:creationId xmlns:a16="http://schemas.microsoft.com/office/drawing/2014/main" id="{B1400331-FCAE-E84B-9348-8DBF116A16A1}"/>
                </a:ext>
              </a:extLst>
            </p:cNvPr>
            <p:cNvGrpSpPr>
              <a:grpSpLocks/>
            </p:cNvGrpSpPr>
            <p:nvPr/>
          </p:nvGrpSpPr>
          <p:grpSpPr bwMode="auto">
            <a:xfrm rot="494138">
              <a:off x="3993" y="1785"/>
              <a:ext cx="416" cy="152"/>
              <a:chOff x="4000" y="1752"/>
              <a:chExt cx="416" cy="152"/>
            </a:xfrm>
          </p:grpSpPr>
          <p:sp>
            <p:nvSpPr>
              <p:cNvPr id="35871" name="Freeform 50">
                <a:extLst>
                  <a:ext uri="{FF2B5EF4-FFF2-40B4-BE49-F238E27FC236}">
                    <a16:creationId xmlns:a16="http://schemas.microsoft.com/office/drawing/2014/main" id="{A56F401C-2A78-424F-B02A-CD87E5FD8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0" y="1752"/>
                <a:ext cx="112" cy="88"/>
              </a:xfrm>
              <a:custGeom>
                <a:avLst/>
                <a:gdLst>
                  <a:gd name="T0" fmla="*/ 0 w 112"/>
                  <a:gd name="T1" fmla="*/ 8 h 88"/>
                  <a:gd name="T2" fmla="*/ 112 w 112"/>
                  <a:gd name="T3" fmla="*/ 0 h 88"/>
                  <a:gd name="T4" fmla="*/ 72 w 112"/>
                  <a:gd name="T5" fmla="*/ 32 h 88"/>
                  <a:gd name="T6" fmla="*/ 80 w 112"/>
                  <a:gd name="T7" fmla="*/ 88 h 88"/>
                  <a:gd name="T8" fmla="*/ 0 w 112"/>
                  <a:gd name="T9" fmla="*/ 8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88"/>
                  <a:gd name="T17" fmla="*/ 112 w 112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88">
                    <a:moveTo>
                      <a:pt x="0" y="8"/>
                    </a:moveTo>
                    <a:lnTo>
                      <a:pt x="112" y="0"/>
                    </a:lnTo>
                    <a:lnTo>
                      <a:pt x="72" y="32"/>
                    </a:lnTo>
                    <a:lnTo>
                      <a:pt x="80" y="8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2" name="Line 51">
                <a:extLst>
                  <a:ext uri="{FF2B5EF4-FFF2-40B4-BE49-F238E27FC236}">
                    <a16:creationId xmlns:a16="http://schemas.microsoft.com/office/drawing/2014/main" id="{DF783345-4A01-8348-95C7-253527873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2" y="1784"/>
                <a:ext cx="344" cy="12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67" name="Rectangle 53">
              <a:extLst>
                <a:ext uri="{FF2B5EF4-FFF2-40B4-BE49-F238E27FC236}">
                  <a16:creationId xmlns:a16="http://schemas.microsoft.com/office/drawing/2014/main" id="{35D6467A-43F8-F843-AC52-DC5CF501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" y="1888"/>
              <a:ext cx="6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C matrix: </a:t>
              </a:r>
              <a:endParaRPr lang="en-US" altLang="en-US" sz="2400" b="0"/>
            </a:p>
          </p:txBody>
        </p:sp>
        <p:sp>
          <p:nvSpPr>
            <p:cNvPr id="35868" name="Rectangle 54">
              <a:extLst>
                <a:ext uri="{FF2B5EF4-FFF2-40B4-BE49-F238E27FC236}">
                  <a16:creationId xmlns:a16="http://schemas.microsoft.com/office/drawing/2014/main" id="{347EF3BC-CB01-1646-9C19-1FF88699F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" y="2056"/>
              <a:ext cx="5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less stiff </a:t>
              </a:r>
              <a:endParaRPr lang="en-US" altLang="en-US" sz="2400" b="0"/>
            </a:p>
          </p:txBody>
        </p:sp>
        <p:sp>
          <p:nvSpPr>
            <p:cNvPr id="35869" name="Rectangle 55">
              <a:extLst>
                <a:ext uri="{FF2B5EF4-FFF2-40B4-BE49-F238E27FC236}">
                  <a16:creationId xmlns:a16="http://schemas.microsoft.com/office/drawing/2014/main" id="{A355AB8B-D45A-CB46-B1BB-5C1D239C4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8" y="2224"/>
              <a:ext cx="6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less strong</a:t>
              </a:r>
              <a:endParaRPr lang="en-US" altLang="en-US" sz="2400" b="0"/>
            </a:p>
          </p:txBody>
        </p:sp>
        <p:sp>
          <p:nvSpPr>
            <p:cNvPr id="35870" name="Rectangle 12">
              <a:extLst>
                <a:ext uri="{FF2B5EF4-FFF2-40B4-BE49-F238E27FC236}">
                  <a16:creationId xmlns:a16="http://schemas.microsoft.com/office/drawing/2014/main" id="{D18293B9-6EBA-2443-9581-BC3F26E92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708"/>
              <a:ext cx="28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b="0"/>
                <a:t>(a)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3">
            <a:extLst>
              <a:ext uri="{FF2B5EF4-FFF2-40B4-BE49-F238E27FC236}">
                <a16:creationId xmlns:a16="http://schemas.microsoft.com/office/drawing/2014/main" id="{72AB1268-4777-0D44-A514-B27F948B11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BB1035-1382-F848-9CE2-A7D242D7D9D5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 b="0"/>
          </a:p>
        </p:txBody>
      </p:sp>
      <p:sp>
        <p:nvSpPr>
          <p:cNvPr id="37890" name="Rectangle 8">
            <a:extLst>
              <a:ext uri="{FF2B5EF4-FFF2-40B4-BE49-F238E27FC236}">
                <a16:creationId xmlns:a16="http://schemas.microsoft.com/office/drawing/2014/main" id="{ADE07EAF-A1E5-8841-8DA0-26767C65D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00200"/>
            <a:ext cx="74199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200" b="0">
                <a:solidFill>
                  <a:schemeClr val="accent2"/>
                </a:solidFill>
              </a:rPr>
              <a:t>Critical </a:t>
            </a:r>
            <a:r>
              <a:rPr lang="en-US" altLang="en-US" sz="2200" b="0"/>
              <a:t>fiber length for effective stiffening &amp; strengthening:</a:t>
            </a:r>
            <a:endParaRPr lang="en-US" altLang="en-US" sz="2400" b="0"/>
          </a:p>
        </p:txBody>
      </p:sp>
      <p:sp>
        <p:nvSpPr>
          <p:cNvPr id="344082" name="Rectangle 18">
            <a:extLst>
              <a:ext uri="{FF2B5EF4-FFF2-40B4-BE49-F238E27FC236}">
                <a16:creationId xmlns:a16="http://schemas.microsoft.com/office/drawing/2014/main" id="{85F7DDF8-2043-0D42-84D1-11BB590E6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3276600"/>
            <a:ext cx="43767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</a:t>
            </a:r>
            <a:r>
              <a:rPr lang="en-US" altLang="en-US" sz="2200" b="0"/>
              <a:t>  “Continuous” fibers when l &gt; 15 l</a:t>
            </a:r>
            <a:r>
              <a:rPr lang="en-US" altLang="en-US" sz="2200" b="0" baseline="-25000"/>
              <a:t>c</a:t>
            </a:r>
            <a:endParaRPr lang="en-US" altLang="en-US" sz="2200" b="0"/>
          </a:p>
        </p:txBody>
      </p:sp>
      <p:sp>
        <p:nvSpPr>
          <p:cNvPr id="37892" name="Rectangle 28">
            <a:extLst>
              <a:ext uri="{FF2B5EF4-FFF2-40B4-BE49-F238E27FC236}">
                <a16:creationId xmlns:a16="http://schemas.microsoft.com/office/drawing/2014/main" id="{00FFB2FD-7788-9642-9726-67ABE7B1F07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Survey: Fiber-V</a:t>
            </a:r>
          </a:p>
        </p:txBody>
      </p:sp>
      <p:grpSp>
        <p:nvGrpSpPr>
          <p:cNvPr id="37893" name="Group 596">
            <a:extLst>
              <a:ext uri="{FF2B5EF4-FFF2-40B4-BE49-F238E27FC236}">
                <a16:creationId xmlns:a16="http://schemas.microsoft.com/office/drawing/2014/main" id="{2B977B04-5A33-3143-B642-C427E38F09F0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882650"/>
            <a:ext cx="7310438" cy="741363"/>
            <a:chOff x="576" y="592"/>
            <a:chExt cx="4605" cy="467"/>
          </a:xfrm>
        </p:grpSpPr>
        <p:sp>
          <p:nvSpPr>
            <p:cNvPr id="38192" name="Rectangle 597">
              <a:extLst>
                <a:ext uri="{FF2B5EF4-FFF2-40B4-BE49-F238E27FC236}">
                  <a16:creationId xmlns:a16="http://schemas.microsoft.com/office/drawing/2014/main" id="{48FA252E-64E6-9940-87F8-05A46CC8A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819"/>
              <a:ext cx="1680" cy="2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grpSp>
          <p:nvGrpSpPr>
            <p:cNvPr id="38193" name="Group 598">
              <a:extLst>
                <a:ext uri="{FF2B5EF4-FFF2-40B4-BE49-F238E27FC236}">
                  <a16:creationId xmlns:a16="http://schemas.microsoft.com/office/drawing/2014/main" id="{2A33ACFA-B5E1-BF44-8109-72CC8A1C12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592"/>
              <a:ext cx="4605" cy="443"/>
              <a:chOff x="576" y="592"/>
              <a:chExt cx="4605" cy="443"/>
            </a:xfrm>
          </p:grpSpPr>
          <p:sp>
            <p:nvSpPr>
              <p:cNvPr id="38194" name="Rectangle 599">
                <a:extLst>
                  <a:ext uri="{FF2B5EF4-FFF2-40B4-BE49-F238E27FC236}">
                    <a16:creationId xmlns:a16="http://schemas.microsoft.com/office/drawing/2014/main" id="{661D4A0D-F8CE-C145-8386-3364D435A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816"/>
                <a:ext cx="1680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Particle-reinforced</a:t>
                </a:r>
              </a:p>
            </p:txBody>
          </p:sp>
          <p:sp>
            <p:nvSpPr>
              <p:cNvPr id="38195" name="Line 600">
                <a:extLst>
                  <a:ext uri="{FF2B5EF4-FFF2-40B4-BE49-F238E27FC236}">
                    <a16:creationId xmlns:a16="http://schemas.microsoft.com/office/drawing/2014/main" id="{409078E9-4DD9-EF46-B5D7-1C570272DE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8" y="592"/>
                <a:ext cx="1" cy="20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6" name="Line 601">
                <a:extLst>
                  <a:ext uri="{FF2B5EF4-FFF2-40B4-BE49-F238E27FC236}">
                    <a16:creationId xmlns:a16="http://schemas.microsoft.com/office/drawing/2014/main" id="{9592FFC0-437D-294A-BA40-AD5182E81E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" y="632"/>
                <a:ext cx="3480" cy="1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7" name="Line 602">
                <a:extLst>
                  <a:ext uri="{FF2B5EF4-FFF2-40B4-BE49-F238E27FC236}">
                    <a16:creationId xmlns:a16="http://schemas.microsoft.com/office/drawing/2014/main" id="{14E624BF-48F6-7749-B17D-4C6C51880F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8" y="632"/>
                <a:ext cx="1" cy="1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8" name="Line 603">
                <a:extLst>
                  <a:ext uri="{FF2B5EF4-FFF2-40B4-BE49-F238E27FC236}">
                    <a16:creationId xmlns:a16="http://schemas.microsoft.com/office/drawing/2014/main" id="{7C806996-91FC-C74E-9AE2-86585D3F1D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14" y="632"/>
                <a:ext cx="1" cy="176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9" name="Rectangle 604">
                <a:extLst>
                  <a:ext uri="{FF2B5EF4-FFF2-40B4-BE49-F238E27FC236}">
                    <a16:creationId xmlns:a16="http://schemas.microsoft.com/office/drawing/2014/main" id="{5DF8C2D2-DC26-B547-967E-62432D232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" y="824"/>
                <a:ext cx="1242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/>
                  <a:t>Fiber-reinforced</a:t>
                </a:r>
                <a:endParaRPr lang="en-US" altLang="en-US" sz="2400" b="0"/>
              </a:p>
            </p:txBody>
          </p:sp>
          <p:sp>
            <p:nvSpPr>
              <p:cNvPr id="38200" name="Rectangle 605">
                <a:extLst>
                  <a:ext uri="{FF2B5EF4-FFF2-40B4-BE49-F238E27FC236}">
                    <a16:creationId xmlns:a16="http://schemas.microsoft.com/office/drawing/2014/main" id="{51237C29-DB8F-E743-8107-CC61AC6B0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8" y="824"/>
                <a:ext cx="753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Structural</a:t>
                </a:r>
                <a:endParaRPr lang="en-US" altLang="en-US" sz="2400" b="0"/>
              </a:p>
            </p:txBody>
          </p:sp>
        </p:grpSp>
      </p:grpSp>
      <p:sp>
        <p:nvSpPr>
          <p:cNvPr id="37894" name="Rectangle 4">
            <a:extLst>
              <a:ext uri="{FF2B5EF4-FFF2-40B4-BE49-F238E27FC236}">
                <a16:creationId xmlns:a16="http://schemas.microsoft.com/office/drawing/2014/main" id="{0F5854EF-C124-084B-9750-A80357AC6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2362200"/>
            <a:ext cx="317500" cy="381000"/>
          </a:xfrm>
          <a:prstGeom prst="rect">
            <a:avLst/>
          </a:prstGeom>
          <a:solidFill>
            <a:srgbClr val="99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 b="0">
              <a:solidFill>
                <a:srgbClr val="66FF66"/>
              </a:solidFill>
            </a:endParaRPr>
          </a:p>
        </p:txBody>
      </p:sp>
      <p:sp>
        <p:nvSpPr>
          <p:cNvPr id="37895" name="Rectangle 5">
            <a:extLst>
              <a:ext uri="{FF2B5EF4-FFF2-40B4-BE49-F238E27FC236}">
                <a16:creationId xmlns:a16="http://schemas.microsoft.com/office/drawing/2014/main" id="{8DF5ADFC-F436-584F-928E-645FC52AF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819400"/>
            <a:ext cx="381000" cy="3810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latin typeface="Times" pitchFamily="2" charset="0"/>
            </a:endParaRPr>
          </a:p>
        </p:txBody>
      </p:sp>
      <p:sp>
        <p:nvSpPr>
          <p:cNvPr id="37896" name="Rectangle 6">
            <a:extLst>
              <a:ext uri="{FF2B5EF4-FFF2-40B4-BE49-F238E27FC236}">
                <a16:creationId xmlns:a16="http://schemas.microsoft.com/office/drawing/2014/main" id="{C2DBB5D2-01F2-2347-81ED-437998697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63" y="2362200"/>
            <a:ext cx="276225" cy="3810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latin typeface="Times" pitchFamily="2" charset="0"/>
            </a:endParaRPr>
          </a:p>
        </p:txBody>
      </p:sp>
      <p:graphicFrame>
        <p:nvGraphicFramePr>
          <p:cNvPr id="37897" name="Object 2">
            <a:extLst>
              <a:ext uri="{FF2B5EF4-FFF2-40B4-BE49-F238E27FC236}">
                <a16:creationId xmlns:a16="http://schemas.microsoft.com/office/drawing/2014/main" id="{5452B1AB-C26F-B74A-87F3-4300E4800C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5713" y="2357438"/>
          <a:ext cx="1150937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4" name="Equation" r:id="rId4" imgW="13462000" imgH="10528300" progId="Equation.DSMT4">
                  <p:embed/>
                </p:oleObj>
              </mc:Choice>
              <mc:Fallback>
                <p:oleObj name="Equation" r:id="rId4" imgW="13462000" imgH="105283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713" y="2357438"/>
                        <a:ext cx="1150937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8" name="Rectangle 12">
            <a:extLst>
              <a:ext uri="{FF2B5EF4-FFF2-40B4-BE49-F238E27FC236}">
                <a16:creationId xmlns:a16="http://schemas.microsoft.com/office/drawing/2014/main" id="{0682225D-397C-7147-87E4-A06442F2C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057400"/>
            <a:ext cx="158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6600"/>
                </a:solidFill>
              </a:rPr>
              <a:t>fiber diameter</a:t>
            </a:r>
          </a:p>
        </p:txBody>
      </p:sp>
      <p:sp>
        <p:nvSpPr>
          <p:cNvPr id="37899" name="Rectangle 13">
            <a:extLst>
              <a:ext uri="{FF2B5EF4-FFF2-40B4-BE49-F238E27FC236}">
                <a16:creationId xmlns:a16="http://schemas.microsoft.com/office/drawing/2014/main" id="{E4F60C50-7089-274A-A7AB-8BACBDEDF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635250"/>
            <a:ext cx="2266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2"/>
                </a:solidFill>
              </a:rPr>
              <a:t>shear strength of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2"/>
                </a:solidFill>
              </a:rPr>
              <a:t>fiber-matrix interface</a:t>
            </a:r>
          </a:p>
        </p:txBody>
      </p:sp>
      <p:sp>
        <p:nvSpPr>
          <p:cNvPr id="37900" name="Rectangle 14">
            <a:extLst>
              <a:ext uri="{FF2B5EF4-FFF2-40B4-BE49-F238E27FC236}">
                <a16:creationId xmlns:a16="http://schemas.microsoft.com/office/drawing/2014/main" id="{C6EA8C57-203E-D64E-8A6A-41756808C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981200"/>
            <a:ext cx="3276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0000FF"/>
                </a:solidFill>
              </a:rPr>
              <a:t>fiber strength in tension</a:t>
            </a:r>
          </a:p>
        </p:txBody>
      </p:sp>
      <p:sp>
        <p:nvSpPr>
          <p:cNvPr id="37901" name="Line 15">
            <a:extLst>
              <a:ext uri="{FF2B5EF4-FFF2-40B4-BE49-F238E27FC236}">
                <a16:creationId xmlns:a16="http://schemas.microsoft.com/office/drawing/2014/main" id="{C16CE343-7F2D-DD40-8237-D5CD0D3F80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2209800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Line 16">
            <a:extLst>
              <a:ext uri="{FF2B5EF4-FFF2-40B4-BE49-F238E27FC236}">
                <a16:creationId xmlns:a16="http://schemas.microsoft.com/office/drawing/2014/main" id="{D4974BE7-154F-DD42-926C-F07947AE90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00600" y="2819400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Line 17">
            <a:extLst>
              <a:ext uri="{FF2B5EF4-FFF2-40B4-BE49-F238E27FC236}">
                <a16:creationId xmlns:a16="http://schemas.microsoft.com/office/drawing/2014/main" id="{EFDD9BAB-AA91-2B4C-8403-027A5AA8A3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2209800"/>
            <a:ext cx="4572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612">
            <a:extLst>
              <a:ext uri="{FF2B5EF4-FFF2-40B4-BE49-F238E27FC236}">
                <a16:creationId xmlns:a16="http://schemas.microsoft.com/office/drawing/2014/main" id="{4C9CFFF8-BBFC-194D-ADE7-0A7457953410}"/>
              </a:ext>
            </a:extLst>
          </p:cNvPr>
          <p:cNvGrpSpPr>
            <a:grpSpLocks/>
          </p:cNvGrpSpPr>
          <p:nvPr/>
        </p:nvGrpSpPr>
        <p:grpSpPr bwMode="auto">
          <a:xfrm>
            <a:off x="623888" y="3738563"/>
            <a:ext cx="7696200" cy="2849562"/>
            <a:chOff x="384" y="2285"/>
            <a:chExt cx="4848" cy="1795"/>
          </a:xfrm>
        </p:grpSpPr>
        <p:sp>
          <p:nvSpPr>
            <p:cNvPr id="37906" name="Rectangle 19">
              <a:extLst>
                <a:ext uri="{FF2B5EF4-FFF2-40B4-BE49-F238E27FC236}">
                  <a16:creationId xmlns:a16="http://schemas.microsoft.com/office/drawing/2014/main" id="{98762BD8-2081-D949-BB31-A460C85D3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285"/>
              <a:ext cx="39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/>
                <a:t>•</a:t>
              </a:r>
              <a:r>
                <a:rPr lang="en-US" altLang="en-US" sz="2200" b="0"/>
                <a:t>  Why?  Longer fibers carry stress more efficiently</a:t>
              </a:r>
            </a:p>
          </p:txBody>
        </p:sp>
        <p:sp>
          <p:nvSpPr>
            <p:cNvPr id="37907" name="Rectangle 21">
              <a:extLst>
                <a:ext uri="{FF2B5EF4-FFF2-40B4-BE49-F238E27FC236}">
                  <a16:creationId xmlns:a16="http://schemas.microsoft.com/office/drawing/2014/main" id="{BFBCCB81-D70C-584C-B750-A51D7F604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496"/>
              <a:ext cx="1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2"/>
                  </a:solidFill>
                </a:rPr>
                <a:t>Shorter, thicker fiber:</a:t>
              </a:r>
            </a:p>
          </p:txBody>
        </p:sp>
        <p:graphicFrame>
          <p:nvGraphicFramePr>
            <p:cNvPr id="37908" name="Object 3">
              <a:extLst>
                <a:ext uri="{FF2B5EF4-FFF2-40B4-BE49-F238E27FC236}">
                  <a16:creationId xmlns:a16="http://schemas.microsoft.com/office/drawing/2014/main" id="{F23444E7-6ECC-E64C-A401-198FC9693B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61" y="2760"/>
            <a:ext cx="12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05" name="Equation" r:id="rId6" imgW="2628900" imgH="4102100" progId="Equation.DSMT4">
                    <p:embed/>
                  </p:oleObj>
                </mc:Choice>
                <mc:Fallback>
                  <p:oleObj name="Equation" r:id="rId6" imgW="2628900" imgH="41021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1" y="2760"/>
                          <a:ext cx="12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09" name="Rectangle 24">
              <a:extLst>
                <a:ext uri="{FF2B5EF4-FFF2-40B4-BE49-F238E27FC236}">
                  <a16:creationId xmlns:a16="http://schemas.microsoft.com/office/drawing/2014/main" id="{0536B9BA-9C91-784E-8490-BD13E8648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496"/>
              <a:ext cx="144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6600"/>
                  </a:solidFill>
                </a:rPr>
                <a:t>Longer, thinner fiber:</a:t>
              </a:r>
            </a:p>
          </p:txBody>
        </p:sp>
        <p:sp>
          <p:nvSpPr>
            <p:cNvPr id="37910" name="Rectangle 25">
              <a:extLst>
                <a:ext uri="{FF2B5EF4-FFF2-40B4-BE49-F238E27FC236}">
                  <a16:creationId xmlns:a16="http://schemas.microsoft.com/office/drawing/2014/main" id="{DDA67879-92E6-1C4E-8201-9AE855B73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849"/>
              <a:ext cx="150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2"/>
                  </a:solidFill>
                </a:rPr>
                <a:t>Poorer fiber efficiency</a:t>
              </a:r>
            </a:p>
          </p:txBody>
        </p:sp>
        <p:graphicFrame>
          <p:nvGraphicFramePr>
            <p:cNvPr id="37911" name="Object 4">
              <a:extLst>
                <a:ext uri="{FF2B5EF4-FFF2-40B4-BE49-F238E27FC236}">
                  <a16:creationId xmlns:a16="http://schemas.microsoft.com/office/drawing/2014/main" id="{C9F9D0D1-1D06-5146-8917-E49C9CA430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8" y="2721"/>
            <a:ext cx="125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06" name="Equation" r:id="rId8" imgW="2628900" imgH="4102100" progId="Equation.DSMT4">
                    <p:embed/>
                  </p:oleObj>
                </mc:Choice>
                <mc:Fallback>
                  <p:oleObj name="Equation" r:id="rId8" imgW="2628900" imgH="41021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8" y="2721"/>
                          <a:ext cx="125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12" name="Rectangle 26">
              <a:extLst>
                <a:ext uri="{FF2B5EF4-FFF2-40B4-BE49-F238E27FC236}">
                  <a16:creationId xmlns:a16="http://schemas.microsoft.com/office/drawing/2014/main" id="{70E63097-EF19-3E47-8C60-85020678E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5" y="3840"/>
              <a:ext cx="146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6600"/>
                  </a:solidFill>
                </a:rPr>
                <a:t>Better fiber efficiency</a:t>
              </a:r>
            </a:p>
          </p:txBody>
        </p:sp>
        <p:grpSp>
          <p:nvGrpSpPr>
            <p:cNvPr id="37913" name="Group 610">
              <a:extLst>
                <a:ext uri="{FF2B5EF4-FFF2-40B4-BE49-F238E27FC236}">
                  <a16:creationId xmlns:a16="http://schemas.microsoft.com/office/drawing/2014/main" id="{69AD8247-4D55-9B41-9906-16B17402E6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967"/>
              <a:ext cx="1420" cy="872"/>
              <a:chOff x="432" y="2967"/>
              <a:chExt cx="1420" cy="872"/>
            </a:xfrm>
          </p:grpSpPr>
          <p:sp>
            <p:nvSpPr>
              <p:cNvPr id="38076" name="AutoShape 41">
                <a:extLst>
                  <a:ext uri="{FF2B5EF4-FFF2-40B4-BE49-F238E27FC236}">
                    <a16:creationId xmlns:a16="http://schemas.microsoft.com/office/drawing/2014/main" id="{2DEDF45F-6ADD-F641-848D-DFECCA41772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32" y="2967"/>
                <a:ext cx="1420" cy="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77" name="Freeform 43">
                <a:extLst>
                  <a:ext uri="{FF2B5EF4-FFF2-40B4-BE49-F238E27FC236}">
                    <a16:creationId xmlns:a16="http://schemas.microsoft.com/office/drawing/2014/main" id="{33CA075D-B70B-B842-8DC5-EF0DE3C8B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" y="2973"/>
                <a:ext cx="1261" cy="834"/>
              </a:xfrm>
              <a:custGeom>
                <a:avLst/>
                <a:gdLst>
                  <a:gd name="T0" fmla="*/ 45 w 1261"/>
                  <a:gd name="T1" fmla="*/ 109 h 834"/>
                  <a:gd name="T2" fmla="*/ 19 w 1261"/>
                  <a:gd name="T3" fmla="*/ 172 h 834"/>
                  <a:gd name="T4" fmla="*/ 7 w 1261"/>
                  <a:gd name="T5" fmla="*/ 249 h 834"/>
                  <a:gd name="T6" fmla="*/ 7 w 1261"/>
                  <a:gd name="T7" fmla="*/ 306 h 834"/>
                  <a:gd name="T8" fmla="*/ 13 w 1261"/>
                  <a:gd name="T9" fmla="*/ 331 h 834"/>
                  <a:gd name="T10" fmla="*/ 13 w 1261"/>
                  <a:gd name="T11" fmla="*/ 363 h 834"/>
                  <a:gd name="T12" fmla="*/ 0 w 1261"/>
                  <a:gd name="T13" fmla="*/ 433 h 834"/>
                  <a:gd name="T14" fmla="*/ 0 w 1261"/>
                  <a:gd name="T15" fmla="*/ 516 h 834"/>
                  <a:gd name="T16" fmla="*/ 7 w 1261"/>
                  <a:gd name="T17" fmla="*/ 611 h 834"/>
                  <a:gd name="T18" fmla="*/ 19 w 1261"/>
                  <a:gd name="T19" fmla="*/ 656 h 834"/>
                  <a:gd name="T20" fmla="*/ 57 w 1261"/>
                  <a:gd name="T21" fmla="*/ 701 h 834"/>
                  <a:gd name="T22" fmla="*/ 115 w 1261"/>
                  <a:gd name="T23" fmla="*/ 751 h 834"/>
                  <a:gd name="T24" fmla="*/ 153 w 1261"/>
                  <a:gd name="T25" fmla="*/ 771 h 834"/>
                  <a:gd name="T26" fmla="*/ 191 w 1261"/>
                  <a:gd name="T27" fmla="*/ 783 h 834"/>
                  <a:gd name="T28" fmla="*/ 268 w 1261"/>
                  <a:gd name="T29" fmla="*/ 802 h 834"/>
                  <a:gd name="T30" fmla="*/ 312 w 1261"/>
                  <a:gd name="T31" fmla="*/ 809 h 834"/>
                  <a:gd name="T32" fmla="*/ 363 w 1261"/>
                  <a:gd name="T33" fmla="*/ 821 h 834"/>
                  <a:gd name="T34" fmla="*/ 465 w 1261"/>
                  <a:gd name="T35" fmla="*/ 821 h 834"/>
                  <a:gd name="T36" fmla="*/ 554 w 1261"/>
                  <a:gd name="T37" fmla="*/ 809 h 834"/>
                  <a:gd name="T38" fmla="*/ 650 w 1261"/>
                  <a:gd name="T39" fmla="*/ 796 h 834"/>
                  <a:gd name="T40" fmla="*/ 752 w 1261"/>
                  <a:gd name="T41" fmla="*/ 796 h 834"/>
                  <a:gd name="T42" fmla="*/ 796 w 1261"/>
                  <a:gd name="T43" fmla="*/ 802 h 834"/>
                  <a:gd name="T44" fmla="*/ 834 w 1261"/>
                  <a:gd name="T45" fmla="*/ 815 h 834"/>
                  <a:gd name="T46" fmla="*/ 879 w 1261"/>
                  <a:gd name="T47" fmla="*/ 828 h 834"/>
                  <a:gd name="T48" fmla="*/ 930 w 1261"/>
                  <a:gd name="T49" fmla="*/ 834 h 834"/>
                  <a:gd name="T50" fmla="*/ 1032 w 1261"/>
                  <a:gd name="T51" fmla="*/ 828 h 834"/>
                  <a:gd name="T52" fmla="*/ 1076 w 1261"/>
                  <a:gd name="T53" fmla="*/ 821 h 834"/>
                  <a:gd name="T54" fmla="*/ 1127 w 1261"/>
                  <a:gd name="T55" fmla="*/ 802 h 834"/>
                  <a:gd name="T56" fmla="*/ 1178 w 1261"/>
                  <a:gd name="T57" fmla="*/ 764 h 834"/>
                  <a:gd name="T58" fmla="*/ 1216 w 1261"/>
                  <a:gd name="T59" fmla="*/ 720 h 834"/>
                  <a:gd name="T60" fmla="*/ 1261 w 1261"/>
                  <a:gd name="T61" fmla="*/ 605 h 834"/>
                  <a:gd name="T62" fmla="*/ 1255 w 1261"/>
                  <a:gd name="T63" fmla="*/ 541 h 834"/>
                  <a:gd name="T64" fmla="*/ 1242 w 1261"/>
                  <a:gd name="T65" fmla="*/ 484 h 834"/>
                  <a:gd name="T66" fmla="*/ 1197 w 1261"/>
                  <a:gd name="T67" fmla="*/ 376 h 834"/>
                  <a:gd name="T68" fmla="*/ 1165 w 1261"/>
                  <a:gd name="T69" fmla="*/ 268 h 834"/>
                  <a:gd name="T70" fmla="*/ 1127 w 1261"/>
                  <a:gd name="T71" fmla="*/ 179 h 834"/>
                  <a:gd name="T72" fmla="*/ 1102 w 1261"/>
                  <a:gd name="T73" fmla="*/ 147 h 834"/>
                  <a:gd name="T74" fmla="*/ 1076 w 1261"/>
                  <a:gd name="T75" fmla="*/ 128 h 834"/>
                  <a:gd name="T76" fmla="*/ 1019 w 1261"/>
                  <a:gd name="T77" fmla="*/ 89 h 834"/>
                  <a:gd name="T78" fmla="*/ 949 w 1261"/>
                  <a:gd name="T79" fmla="*/ 51 h 834"/>
                  <a:gd name="T80" fmla="*/ 885 w 1261"/>
                  <a:gd name="T81" fmla="*/ 32 h 834"/>
                  <a:gd name="T82" fmla="*/ 745 w 1261"/>
                  <a:gd name="T83" fmla="*/ 19 h 834"/>
                  <a:gd name="T84" fmla="*/ 681 w 1261"/>
                  <a:gd name="T85" fmla="*/ 32 h 834"/>
                  <a:gd name="T86" fmla="*/ 637 w 1261"/>
                  <a:gd name="T87" fmla="*/ 51 h 834"/>
                  <a:gd name="T88" fmla="*/ 535 w 1261"/>
                  <a:gd name="T89" fmla="*/ 77 h 834"/>
                  <a:gd name="T90" fmla="*/ 459 w 1261"/>
                  <a:gd name="T91" fmla="*/ 45 h 834"/>
                  <a:gd name="T92" fmla="*/ 427 w 1261"/>
                  <a:gd name="T93" fmla="*/ 26 h 834"/>
                  <a:gd name="T94" fmla="*/ 395 w 1261"/>
                  <a:gd name="T95" fmla="*/ 13 h 834"/>
                  <a:gd name="T96" fmla="*/ 319 w 1261"/>
                  <a:gd name="T97" fmla="*/ 0 h 834"/>
                  <a:gd name="T98" fmla="*/ 287 w 1261"/>
                  <a:gd name="T99" fmla="*/ 0 h 834"/>
                  <a:gd name="T100" fmla="*/ 248 w 1261"/>
                  <a:gd name="T101" fmla="*/ 13 h 834"/>
                  <a:gd name="T102" fmla="*/ 223 w 1261"/>
                  <a:gd name="T103" fmla="*/ 19 h 834"/>
                  <a:gd name="T104" fmla="*/ 217 w 1261"/>
                  <a:gd name="T105" fmla="*/ 32 h 834"/>
                  <a:gd name="T106" fmla="*/ 185 w 1261"/>
                  <a:gd name="T107" fmla="*/ 64 h 834"/>
                  <a:gd name="T108" fmla="*/ 153 w 1261"/>
                  <a:gd name="T109" fmla="*/ 45 h 834"/>
                  <a:gd name="T110" fmla="*/ 128 w 1261"/>
                  <a:gd name="T111" fmla="*/ 39 h 834"/>
                  <a:gd name="T112" fmla="*/ 102 w 1261"/>
                  <a:gd name="T113" fmla="*/ 45 h 834"/>
                  <a:gd name="T114" fmla="*/ 83 w 1261"/>
                  <a:gd name="T115" fmla="*/ 58 h 834"/>
                  <a:gd name="T116" fmla="*/ 57 w 1261"/>
                  <a:gd name="T117" fmla="*/ 102 h 834"/>
                  <a:gd name="T118" fmla="*/ 45 w 1261"/>
                  <a:gd name="T119" fmla="*/ 109 h 83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261"/>
                  <a:gd name="T181" fmla="*/ 0 h 834"/>
                  <a:gd name="T182" fmla="*/ 1261 w 1261"/>
                  <a:gd name="T183" fmla="*/ 834 h 83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261" h="834">
                    <a:moveTo>
                      <a:pt x="45" y="109"/>
                    </a:moveTo>
                    <a:lnTo>
                      <a:pt x="19" y="172"/>
                    </a:lnTo>
                    <a:lnTo>
                      <a:pt x="7" y="249"/>
                    </a:lnTo>
                    <a:lnTo>
                      <a:pt x="7" y="306"/>
                    </a:lnTo>
                    <a:lnTo>
                      <a:pt x="13" y="331"/>
                    </a:lnTo>
                    <a:lnTo>
                      <a:pt x="13" y="363"/>
                    </a:lnTo>
                    <a:lnTo>
                      <a:pt x="0" y="433"/>
                    </a:lnTo>
                    <a:lnTo>
                      <a:pt x="0" y="516"/>
                    </a:lnTo>
                    <a:lnTo>
                      <a:pt x="7" y="611"/>
                    </a:lnTo>
                    <a:lnTo>
                      <a:pt x="19" y="656"/>
                    </a:lnTo>
                    <a:lnTo>
                      <a:pt x="57" y="701"/>
                    </a:lnTo>
                    <a:lnTo>
                      <a:pt x="115" y="751"/>
                    </a:lnTo>
                    <a:lnTo>
                      <a:pt x="153" y="771"/>
                    </a:lnTo>
                    <a:lnTo>
                      <a:pt x="191" y="783"/>
                    </a:lnTo>
                    <a:lnTo>
                      <a:pt x="268" y="802"/>
                    </a:lnTo>
                    <a:lnTo>
                      <a:pt x="312" y="809"/>
                    </a:lnTo>
                    <a:lnTo>
                      <a:pt x="363" y="821"/>
                    </a:lnTo>
                    <a:lnTo>
                      <a:pt x="465" y="821"/>
                    </a:lnTo>
                    <a:lnTo>
                      <a:pt x="554" y="809"/>
                    </a:lnTo>
                    <a:lnTo>
                      <a:pt x="650" y="796"/>
                    </a:lnTo>
                    <a:lnTo>
                      <a:pt x="752" y="796"/>
                    </a:lnTo>
                    <a:lnTo>
                      <a:pt x="796" y="802"/>
                    </a:lnTo>
                    <a:lnTo>
                      <a:pt x="834" y="815"/>
                    </a:lnTo>
                    <a:lnTo>
                      <a:pt x="879" y="828"/>
                    </a:lnTo>
                    <a:lnTo>
                      <a:pt x="930" y="834"/>
                    </a:lnTo>
                    <a:lnTo>
                      <a:pt x="1032" y="828"/>
                    </a:lnTo>
                    <a:lnTo>
                      <a:pt x="1076" y="821"/>
                    </a:lnTo>
                    <a:lnTo>
                      <a:pt x="1127" y="802"/>
                    </a:lnTo>
                    <a:lnTo>
                      <a:pt x="1178" y="764"/>
                    </a:lnTo>
                    <a:lnTo>
                      <a:pt x="1216" y="720"/>
                    </a:lnTo>
                    <a:lnTo>
                      <a:pt x="1261" y="605"/>
                    </a:lnTo>
                    <a:lnTo>
                      <a:pt x="1255" y="541"/>
                    </a:lnTo>
                    <a:lnTo>
                      <a:pt x="1242" y="484"/>
                    </a:lnTo>
                    <a:lnTo>
                      <a:pt x="1197" y="376"/>
                    </a:lnTo>
                    <a:lnTo>
                      <a:pt x="1165" y="268"/>
                    </a:lnTo>
                    <a:lnTo>
                      <a:pt x="1127" y="179"/>
                    </a:lnTo>
                    <a:lnTo>
                      <a:pt x="1102" y="147"/>
                    </a:lnTo>
                    <a:lnTo>
                      <a:pt x="1076" y="128"/>
                    </a:lnTo>
                    <a:lnTo>
                      <a:pt x="1019" y="89"/>
                    </a:lnTo>
                    <a:lnTo>
                      <a:pt x="949" y="51"/>
                    </a:lnTo>
                    <a:lnTo>
                      <a:pt x="885" y="32"/>
                    </a:lnTo>
                    <a:lnTo>
                      <a:pt x="745" y="19"/>
                    </a:lnTo>
                    <a:lnTo>
                      <a:pt x="681" y="32"/>
                    </a:lnTo>
                    <a:lnTo>
                      <a:pt x="637" y="51"/>
                    </a:lnTo>
                    <a:lnTo>
                      <a:pt x="535" y="77"/>
                    </a:lnTo>
                    <a:lnTo>
                      <a:pt x="459" y="45"/>
                    </a:lnTo>
                    <a:lnTo>
                      <a:pt x="427" y="26"/>
                    </a:lnTo>
                    <a:lnTo>
                      <a:pt x="395" y="13"/>
                    </a:lnTo>
                    <a:lnTo>
                      <a:pt x="319" y="0"/>
                    </a:lnTo>
                    <a:lnTo>
                      <a:pt x="287" y="0"/>
                    </a:lnTo>
                    <a:lnTo>
                      <a:pt x="248" y="13"/>
                    </a:lnTo>
                    <a:lnTo>
                      <a:pt x="223" y="19"/>
                    </a:lnTo>
                    <a:lnTo>
                      <a:pt x="217" y="32"/>
                    </a:lnTo>
                    <a:lnTo>
                      <a:pt x="185" y="64"/>
                    </a:lnTo>
                    <a:lnTo>
                      <a:pt x="153" y="45"/>
                    </a:lnTo>
                    <a:lnTo>
                      <a:pt x="128" y="39"/>
                    </a:lnTo>
                    <a:lnTo>
                      <a:pt x="102" y="45"/>
                    </a:lnTo>
                    <a:lnTo>
                      <a:pt x="83" y="58"/>
                    </a:lnTo>
                    <a:lnTo>
                      <a:pt x="57" y="102"/>
                    </a:lnTo>
                    <a:lnTo>
                      <a:pt x="45" y="109"/>
                    </a:ln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78" name="Freeform 44">
                <a:extLst>
                  <a:ext uri="{FF2B5EF4-FFF2-40B4-BE49-F238E27FC236}">
                    <a16:creationId xmlns:a16="http://schemas.microsoft.com/office/drawing/2014/main" id="{D631B79A-B8CA-7E47-B72D-5764F9AB4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" y="2973"/>
                <a:ext cx="1261" cy="834"/>
              </a:xfrm>
              <a:custGeom>
                <a:avLst/>
                <a:gdLst>
                  <a:gd name="T0" fmla="*/ 45 w 1261"/>
                  <a:gd name="T1" fmla="*/ 109 h 834"/>
                  <a:gd name="T2" fmla="*/ 19 w 1261"/>
                  <a:gd name="T3" fmla="*/ 172 h 834"/>
                  <a:gd name="T4" fmla="*/ 7 w 1261"/>
                  <a:gd name="T5" fmla="*/ 249 h 834"/>
                  <a:gd name="T6" fmla="*/ 7 w 1261"/>
                  <a:gd name="T7" fmla="*/ 306 h 834"/>
                  <a:gd name="T8" fmla="*/ 13 w 1261"/>
                  <a:gd name="T9" fmla="*/ 331 h 834"/>
                  <a:gd name="T10" fmla="*/ 13 w 1261"/>
                  <a:gd name="T11" fmla="*/ 363 h 834"/>
                  <a:gd name="T12" fmla="*/ 0 w 1261"/>
                  <a:gd name="T13" fmla="*/ 433 h 834"/>
                  <a:gd name="T14" fmla="*/ 0 w 1261"/>
                  <a:gd name="T15" fmla="*/ 516 h 834"/>
                  <a:gd name="T16" fmla="*/ 7 w 1261"/>
                  <a:gd name="T17" fmla="*/ 611 h 834"/>
                  <a:gd name="T18" fmla="*/ 19 w 1261"/>
                  <a:gd name="T19" fmla="*/ 656 h 834"/>
                  <a:gd name="T20" fmla="*/ 57 w 1261"/>
                  <a:gd name="T21" fmla="*/ 701 h 834"/>
                  <a:gd name="T22" fmla="*/ 115 w 1261"/>
                  <a:gd name="T23" fmla="*/ 751 h 834"/>
                  <a:gd name="T24" fmla="*/ 153 w 1261"/>
                  <a:gd name="T25" fmla="*/ 771 h 834"/>
                  <a:gd name="T26" fmla="*/ 191 w 1261"/>
                  <a:gd name="T27" fmla="*/ 783 h 834"/>
                  <a:gd name="T28" fmla="*/ 268 w 1261"/>
                  <a:gd name="T29" fmla="*/ 802 h 834"/>
                  <a:gd name="T30" fmla="*/ 312 w 1261"/>
                  <a:gd name="T31" fmla="*/ 809 h 834"/>
                  <a:gd name="T32" fmla="*/ 363 w 1261"/>
                  <a:gd name="T33" fmla="*/ 821 h 834"/>
                  <a:gd name="T34" fmla="*/ 465 w 1261"/>
                  <a:gd name="T35" fmla="*/ 821 h 834"/>
                  <a:gd name="T36" fmla="*/ 554 w 1261"/>
                  <a:gd name="T37" fmla="*/ 809 h 834"/>
                  <a:gd name="T38" fmla="*/ 650 w 1261"/>
                  <a:gd name="T39" fmla="*/ 796 h 834"/>
                  <a:gd name="T40" fmla="*/ 752 w 1261"/>
                  <a:gd name="T41" fmla="*/ 796 h 834"/>
                  <a:gd name="T42" fmla="*/ 796 w 1261"/>
                  <a:gd name="T43" fmla="*/ 802 h 834"/>
                  <a:gd name="T44" fmla="*/ 834 w 1261"/>
                  <a:gd name="T45" fmla="*/ 815 h 834"/>
                  <a:gd name="T46" fmla="*/ 879 w 1261"/>
                  <a:gd name="T47" fmla="*/ 828 h 834"/>
                  <a:gd name="T48" fmla="*/ 930 w 1261"/>
                  <a:gd name="T49" fmla="*/ 834 h 834"/>
                  <a:gd name="T50" fmla="*/ 1032 w 1261"/>
                  <a:gd name="T51" fmla="*/ 828 h 834"/>
                  <a:gd name="T52" fmla="*/ 1076 w 1261"/>
                  <a:gd name="T53" fmla="*/ 821 h 834"/>
                  <a:gd name="T54" fmla="*/ 1127 w 1261"/>
                  <a:gd name="T55" fmla="*/ 802 h 834"/>
                  <a:gd name="T56" fmla="*/ 1178 w 1261"/>
                  <a:gd name="T57" fmla="*/ 764 h 834"/>
                  <a:gd name="T58" fmla="*/ 1216 w 1261"/>
                  <a:gd name="T59" fmla="*/ 720 h 834"/>
                  <a:gd name="T60" fmla="*/ 1261 w 1261"/>
                  <a:gd name="T61" fmla="*/ 605 h 834"/>
                  <a:gd name="T62" fmla="*/ 1255 w 1261"/>
                  <a:gd name="T63" fmla="*/ 541 h 834"/>
                  <a:gd name="T64" fmla="*/ 1242 w 1261"/>
                  <a:gd name="T65" fmla="*/ 484 h 834"/>
                  <a:gd name="T66" fmla="*/ 1197 w 1261"/>
                  <a:gd name="T67" fmla="*/ 376 h 834"/>
                  <a:gd name="T68" fmla="*/ 1165 w 1261"/>
                  <a:gd name="T69" fmla="*/ 268 h 834"/>
                  <a:gd name="T70" fmla="*/ 1127 w 1261"/>
                  <a:gd name="T71" fmla="*/ 179 h 834"/>
                  <a:gd name="T72" fmla="*/ 1102 w 1261"/>
                  <a:gd name="T73" fmla="*/ 147 h 834"/>
                  <a:gd name="T74" fmla="*/ 1076 w 1261"/>
                  <a:gd name="T75" fmla="*/ 128 h 834"/>
                  <a:gd name="T76" fmla="*/ 1019 w 1261"/>
                  <a:gd name="T77" fmla="*/ 89 h 834"/>
                  <a:gd name="T78" fmla="*/ 949 w 1261"/>
                  <a:gd name="T79" fmla="*/ 51 h 834"/>
                  <a:gd name="T80" fmla="*/ 885 w 1261"/>
                  <a:gd name="T81" fmla="*/ 32 h 834"/>
                  <a:gd name="T82" fmla="*/ 745 w 1261"/>
                  <a:gd name="T83" fmla="*/ 19 h 834"/>
                  <a:gd name="T84" fmla="*/ 681 w 1261"/>
                  <a:gd name="T85" fmla="*/ 32 h 834"/>
                  <a:gd name="T86" fmla="*/ 637 w 1261"/>
                  <a:gd name="T87" fmla="*/ 51 h 834"/>
                  <a:gd name="T88" fmla="*/ 535 w 1261"/>
                  <a:gd name="T89" fmla="*/ 77 h 834"/>
                  <a:gd name="T90" fmla="*/ 459 w 1261"/>
                  <a:gd name="T91" fmla="*/ 45 h 834"/>
                  <a:gd name="T92" fmla="*/ 427 w 1261"/>
                  <a:gd name="T93" fmla="*/ 26 h 834"/>
                  <a:gd name="T94" fmla="*/ 395 w 1261"/>
                  <a:gd name="T95" fmla="*/ 13 h 834"/>
                  <a:gd name="T96" fmla="*/ 319 w 1261"/>
                  <a:gd name="T97" fmla="*/ 0 h 834"/>
                  <a:gd name="T98" fmla="*/ 287 w 1261"/>
                  <a:gd name="T99" fmla="*/ 0 h 834"/>
                  <a:gd name="T100" fmla="*/ 248 w 1261"/>
                  <a:gd name="T101" fmla="*/ 13 h 834"/>
                  <a:gd name="T102" fmla="*/ 223 w 1261"/>
                  <a:gd name="T103" fmla="*/ 19 h 834"/>
                  <a:gd name="T104" fmla="*/ 217 w 1261"/>
                  <a:gd name="T105" fmla="*/ 32 h 834"/>
                  <a:gd name="T106" fmla="*/ 185 w 1261"/>
                  <a:gd name="T107" fmla="*/ 64 h 834"/>
                  <a:gd name="T108" fmla="*/ 153 w 1261"/>
                  <a:gd name="T109" fmla="*/ 45 h 834"/>
                  <a:gd name="T110" fmla="*/ 128 w 1261"/>
                  <a:gd name="T111" fmla="*/ 39 h 834"/>
                  <a:gd name="T112" fmla="*/ 102 w 1261"/>
                  <a:gd name="T113" fmla="*/ 45 h 834"/>
                  <a:gd name="T114" fmla="*/ 83 w 1261"/>
                  <a:gd name="T115" fmla="*/ 58 h 834"/>
                  <a:gd name="T116" fmla="*/ 57 w 1261"/>
                  <a:gd name="T117" fmla="*/ 102 h 83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261"/>
                  <a:gd name="T178" fmla="*/ 0 h 834"/>
                  <a:gd name="T179" fmla="*/ 1261 w 1261"/>
                  <a:gd name="T180" fmla="*/ 834 h 83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261" h="834">
                    <a:moveTo>
                      <a:pt x="45" y="109"/>
                    </a:moveTo>
                    <a:lnTo>
                      <a:pt x="19" y="172"/>
                    </a:lnTo>
                    <a:lnTo>
                      <a:pt x="7" y="249"/>
                    </a:lnTo>
                    <a:lnTo>
                      <a:pt x="7" y="306"/>
                    </a:lnTo>
                    <a:lnTo>
                      <a:pt x="13" y="331"/>
                    </a:lnTo>
                    <a:lnTo>
                      <a:pt x="13" y="363"/>
                    </a:lnTo>
                    <a:lnTo>
                      <a:pt x="0" y="433"/>
                    </a:lnTo>
                    <a:lnTo>
                      <a:pt x="0" y="516"/>
                    </a:lnTo>
                    <a:lnTo>
                      <a:pt x="7" y="611"/>
                    </a:lnTo>
                    <a:lnTo>
                      <a:pt x="19" y="656"/>
                    </a:lnTo>
                    <a:lnTo>
                      <a:pt x="57" y="701"/>
                    </a:lnTo>
                    <a:lnTo>
                      <a:pt x="115" y="751"/>
                    </a:lnTo>
                    <a:lnTo>
                      <a:pt x="153" y="771"/>
                    </a:lnTo>
                    <a:lnTo>
                      <a:pt x="191" y="783"/>
                    </a:lnTo>
                    <a:lnTo>
                      <a:pt x="268" y="802"/>
                    </a:lnTo>
                    <a:lnTo>
                      <a:pt x="312" y="809"/>
                    </a:lnTo>
                    <a:lnTo>
                      <a:pt x="363" y="821"/>
                    </a:lnTo>
                    <a:lnTo>
                      <a:pt x="465" y="821"/>
                    </a:lnTo>
                    <a:lnTo>
                      <a:pt x="554" y="809"/>
                    </a:lnTo>
                    <a:lnTo>
                      <a:pt x="650" y="796"/>
                    </a:lnTo>
                    <a:lnTo>
                      <a:pt x="752" y="796"/>
                    </a:lnTo>
                    <a:lnTo>
                      <a:pt x="796" y="802"/>
                    </a:lnTo>
                    <a:lnTo>
                      <a:pt x="834" y="815"/>
                    </a:lnTo>
                    <a:lnTo>
                      <a:pt x="879" y="828"/>
                    </a:lnTo>
                    <a:lnTo>
                      <a:pt x="930" y="834"/>
                    </a:lnTo>
                    <a:lnTo>
                      <a:pt x="1032" y="828"/>
                    </a:lnTo>
                    <a:lnTo>
                      <a:pt x="1076" y="821"/>
                    </a:lnTo>
                    <a:lnTo>
                      <a:pt x="1127" y="802"/>
                    </a:lnTo>
                    <a:lnTo>
                      <a:pt x="1178" y="764"/>
                    </a:lnTo>
                    <a:lnTo>
                      <a:pt x="1216" y="720"/>
                    </a:lnTo>
                    <a:lnTo>
                      <a:pt x="1261" y="605"/>
                    </a:lnTo>
                    <a:lnTo>
                      <a:pt x="1255" y="541"/>
                    </a:lnTo>
                    <a:lnTo>
                      <a:pt x="1242" y="484"/>
                    </a:lnTo>
                    <a:lnTo>
                      <a:pt x="1197" y="376"/>
                    </a:lnTo>
                    <a:lnTo>
                      <a:pt x="1165" y="268"/>
                    </a:lnTo>
                    <a:lnTo>
                      <a:pt x="1127" y="179"/>
                    </a:lnTo>
                    <a:lnTo>
                      <a:pt x="1102" y="147"/>
                    </a:lnTo>
                    <a:lnTo>
                      <a:pt x="1076" y="128"/>
                    </a:lnTo>
                    <a:lnTo>
                      <a:pt x="1019" y="89"/>
                    </a:lnTo>
                    <a:lnTo>
                      <a:pt x="949" y="51"/>
                    </a:lnTo>
                    <a:lnTo>
                      <a:pt x="885" y="32"/>
                    </a:lnTo>
                    <a:lnTo>
                      <a:pt x="745" y="19"/>
                    </a:lnTo>
                    <a:lnTo>
                      <a:pt x="681" y="32"/>
                    </a:lnTo>
                    <a:lnTo>
                      <a:pt x="637" y="51"/>
                    </a:lnTo>
                    <a:lnTo>
                      <a:pt x="535" y="77"/>
                    </a:lnTo>
                    <a:lnTo>
                      <a:pt x="459" y="45"/>
                    </a:lnTo>
                    <a:lnTo>
                      <a:pt x="427" y="26"/>
                    </a:lnTo>
                    <a:lnTo>
                      <a:pt x="395" y="13"/>
                    </a:lnTo>
                    <a:lnTo>
                      <a:pt x="319" y="0"/>
                    </a:lnTo>
                    <a:lnTo>
                      <a:pt x="287" y="0"/>
                    </a:lnTo>
                    <a:lnTo>
                      <a:pt x="248" y="13"/>
                    </a:lnTo>
                    <a:lnTo>
                      <a:pt x="223" y="19"/>
                    </a:lnTo>
                    <a:lnTo>
                      <a:pt x="217" y="32"/>
                    </a:lnTo>
                    <a:lnTo>
                      <a:pt x="185" y="64"/>
                    </a:lnTo>
                    <a:lnTo>
                      <a:pt x="153" y="45"/>
                    </a:lnTo>
                    <a:lnTo>
                      <a:pt x="128" y="39"/>
                    </a:lnTo>
                    <a:lnTo>
                      <a:pt x="102" y="45"/>
                    </a:lnTo>
                    <a:lnTo>
                      <a:pt x="83" y="58"/>
                    </a:lnTo>
                    <a:lnTo>
                      <a:pt x="57" y="10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79" name="Rectangle 47">
                <a:extLst>
                  <a:ext uri="{FF2B5EF4-FFF2-40B4-BE49-F238E27FC236}">
                    <a16:creationId xmlns:a16="http://schemas.microsoft.com/office/drawing/2014/main" id="{71BC8663-E89A-464A-B1F6-5DA41FF8E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" y="3024"/>
                <a:ext cx="7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500" b="0">
                    <a:solidFill>
                      <a:srgbClr val="FF0000"/>
                    </a:solidFill>
                    <a:latin typeface="Symbol" pitchFamily="2" charset="2"/>
                  </a:rPr>
                  <a:t>s</a:t>
                </a: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38080" name="Rectangle 48">
                <a:extLst>
                  <a:ext uri="{FF2B5EF4-FFF2-40B4-BE49-F238E27FC236}">
                    <a16:creationId xmlns:a16="http://schemas.microsoft.com/office/drawing/2014/main" id="{96ED37B4-853F-C54B-9BBC-7F5D916A1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4" y="3030"/>
                <a:ext cx="1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500" b="0">
                    <a:solidFill>
                      <a:srgbClr val="FF0000"/>
                    </a:solidFill>
                  </a:rPr>
                  <a:t>(x)</a:t>
                </a:r>
                <a:endParaRPr lang="en-US" altLang="en-US" sz="2400" b="0"/>
              </a:p>
            </p:txBody>
          </p:sp>
          <p:grpSp>
            <p:nvGrpSpPr>
              <p:cNvPr id="38081" name="Group 58">
                <a:extLst>
                  <a:ext uri="{FF2B5EF4-FFF2-40B4-BE49-F238E27FC236}">
                    <a16:creationId xmlns:a16="http://schemas.microsoft.com/office/drawing/2014/main" id="{B63592B0-8016-AB4A-AF5C-1895AB78ED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" y="3101"/>
                <a:ext cx="102" cy="579"/>
                <a:chOff x="438" y="3101"/>
                <a:chExt cx="102" cy="579"/>
              </a:xfrm>
            </p:grpSpPr>
            <p:grpSp>
              <p:nvGrpSpPr>
                <p:cNvPr id="38183" name="Group 51">
                  <a:extLst>
                    <a:ext uri="{FF2B5EF4-FFF2-40B4-BE49-F238E27FC236}">
                      <a16:creationId xmlns:a16="http://schemas.microsoft.com/office/drawing/2014/main" id="{4C6511F6-17B1-D245-9BA2-864A60A485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" y="3101"/>
                  <a:ext cx="102" cy="76"/>
                  <a:chOff x="438" y="3101"/>
                  <a:chExt cx="102" cy="76"/>
                </a:xfrm>
              </p:grpSpPr>
              <p:sp>
                <p:nvSpPr>
                  <p:cNvPr id="38190" name="Freeform 49">
                    <a:extLst>
                      <a:ext uri="{FF2B5EF4-FFF2-40B4-BE49-F238E27FC236}">
                        <a16:creationId xmlns:a16="http://schemas.microsoft.com/office/drawing/2014/main" id="{3A561228-C8FB-964B-97A6-517666809D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" y="3101"/>
                    <a:ext cx="83" cy="76"/>
                  </a:xfrm>
                  <a:custGeom>
                    <a:avLst/>
                    <a:gdLst>
                      <a:gd name="T0" fmla="*/ 0 w 83"/>
                      <a:gd name="T1" fmla="*/ 38 h 76"/>
                      <a:gd name="T2" fmla="*/ 83 w 83"/>
                      <a:gd name="T3" fmla="*/ 0 h 76"/>
                      <a:gd name="T4" fmla="*/ 58 w 83"/>
                      <a:gd name="T5" fmla="*/ 38 h 76"/>
                      <a:gd name="T6" fmla="*/ 83 w 83"/>
                      <a:gd name="T7" fmla="*/ 76 h 76"/>
                      <a:gd name="T8" fmla="*/ 0 w 83"/>
                      <a:gd name="T9" fmla="*/ 38 h 7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76"/>
                      <a:gd name="T17" fmla="*/ 83 w 83"/>
                      <a:gd name="T18" fmla="*/ 76 h 7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76">
                        <a:moveTo>
                          <a:pt x="0" y="38"/>
                        </a:moveTo>
                        <a:lnTo>
                          <a:pt x="83" y="0"/>
                        </a:lnTo>
                        <a:lnTo>
                          <a:pt x="58" y="38"/>
                        </a:lnTo>
                        <a:lnTo>
                          <a:pt x="83" y="76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91" name="Line 50">
                    <a:extLst>
                      <a:ext uri="{FF2B5EF4-FFF2-40B4-BE49-F238E27FC236}">
                        <a16:creationId xmlns:a16="http://schemas.microsoft.com/office/drawing/2014/main" id="{9D5ABB53-2CB9-314B-9234-C61DD5AF1C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96" y="3139"/>
                    <a:ext cx="44" cy="1"/>
                  </a:xfrm>
                  <a:prstGeom prst="line">
                    <a:avLst/>
                  </a:prstGeom>
                  <a:noFill/>
                  <a:ln w="20638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184" name="Group 54">
                  <a:extLst>
                    <a:ext uri="{FF2B5EF4-FFF2-40B4-BE49-F238E27FC236}">
                      <a16:creationId xmlns:a16="http://schemas.microsoft.com/office/drawing/2014/main" id="{ADB9796A-5141-B54F-994D-F9C0DDF1E9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" y="3349"/>
                  <a:ext cx="102" cy="76"/>
                  <a:chOff x="438" y="3349"/>
                  <a:chExt cx="102" cy="76"/>
                </a:xfrm>
              </p:grpSpPr>
              <p:sp>
                <p:nvSpPr>
                  <p:cNvPr id="38188" name="Freeform 52">
                    <a:extLst>
                      <a:ext uri="{FF2B5EF4-FFF2-40B4-BE49-F238E27FC236}">
                        <a16:creationId xmlns:a16="http://schemas.microsoft.com/office/drawing/2014/main" id="{7112F4DA-BD77-624B-9EC7-97DABBADC6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" y="3349"/>
                    <a:ext cx="83" cy="76"/>
                  </a:xfrm>
                  <a:custGeom>
                    <a:avLst/>
                    <a:gdLst>
                      <a:gd name="T0" fmla="*/ 0 w 83"/>
                      <a:gd name="T1" fmla="*/ 38 h 76"/>
                      <a:gd name="T2" fmla="*/ 83 w 83"/>
                      <a:gd name="T3" fmla="*/ 0 h 76"/>
                      <a:gd name="T4" fmla="*/ 58 w 83"/>
                      <a:gd name="T5" fmla="*/ 38 h 76"/>
                      <a:gd name="T6" fmla="*/ 83 w 83"/>
                      <a:gd name="T7" fmla="*/ 76 h 76"/>
                      <a:gd name="T8" fmla="*/ 0 w 83"/>
                      <a:gd name="T9" fmla="*/ 38 h 7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76"/>
                      <a:gd name="T17" fmla="*/ 83 w 83"/>
                      <a:gd name="T18" fmla="*/ 76 h 7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76">
                        <a:moveTo>
                          <a:pt x="0" y="38"/>
                        </a:moveTo>
                        <a:lnTo>
                          <a:pt x="83" y="0"/>
                        </a:lnTo>
                        <a:lnTo>
                          <a:pt x="58" y="38"/>
                        </a:lnTo>
                        <a:lnTo>
                          <a:pt x="83" y="76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89" name="Line 53">
                    <a:extLst>
                      <a:ext uri="{FF2B5EF4-FFF2-40B4-BE49-F238E27FC236}">
                        <a16:creationId xmlns:a16="http://schemas.microsoft.com/office/drawing/2014/main" id="{2AD6F8FD-2487-764F-836A-09692C1B80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96" y="3387"/>
                    <a:ext cx="44" cy="1"/>
                  </a:xfrm>
                  <a:prstGeom prst="line">
                    <a:avLst/>
                  </a:prstGeom>
                  <a:noFill/>
                  <a:ln w="20638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185" name="Group 57">
                  <a:extLst>
                    <a:ext uri="{FF2B5EF4-FFF2-40B4-BE49-F238E27FC236}">
                      <a16:creationId xmlns:a16="http://schemas.microsoft.com/office/drawing/2014/main" id="{5DFC07FF-A753-4648-8AFD-3547CC29FC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" y="3603"/>
                  <a:ext cx="102" cy="77"/>
                  <a:chOff x="438" y="3603"/>
                  <a:chExt cx="102" cy="77"/>
                </a:xfrm>
              </p:grpSpPr>
              <p:sp>
                <p:nvSpPr>
                  <p:cNvPr id="38186" name="Freeform 55">
                    <a:extLst>
                      <a:ext uri="{FF2B5EF4-FFF2-40B4-BE49-F238E27FC236}">
                        <a16:creationId xmlns:a16="http://schemas.microsoft.com/office/drawing/2014/main" id="{1E6313F8-2460-D349-9E51-FA7D8E3A7B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8" y="3603"/>
                    <a:ext cx="83" cy="77"/>
                  </a:xfrm>
                  <a:custGeom>
                    <a:avLst/>
                    <a:gdLst>
                      <a:gd name="T0" fmla="*/ 0 w 83"/>
                      <a:gd name="T1" fmla="*/ 39 h 77"/>
                      <a:gd name="T2" fmla="*/ 83 w 83"/>
                      <a:gd name="T3" fmla="*/ 0 h 77"/>
                      <a:gd name="T4" fmla="*/ 58 w 83"/>
                      <a:gd name="T5" fmla="*/ 39 h 77"/>
                      <a:gd name="T6" fmla="*/ 83 w 83"/>
                      <a:gd name="T7" fmla="*/ 77 h 77"/>
                      <a:gd name="T8" fmla="*/ 0 w 83"/>
                      <a:gd name="T9" fmla="*/ 39 h 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77"/>
                      <a:gd name="T17" fmla="*/ 83 w 83"/>
                      <a:gd name="T18" fmla="*/ 77 h 7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77">
                        <a:moveTo>
                          <a:pt x="0" y="39"/>
                        </a:moveTo>
                        <a:lnTo>
                          <a:pt x="83" y="0"/>
                        </a:lnTo>
                        <a:lnTo>
                          <a:pt x="58" y="39"/>
                        </a:lnTo>
                        <a:lnTo>
                          <a:pt x="83" y="77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87" name="Line 56">
                    <a:extLst>
                      <a:ext uri="{FF2B5EF4-FFF2-40B4-BE49-F238E27FC236}">
                        <a16:creationId xmlns:a16="http://schemas.microsoft.com/office/drawing/2014/main" id="{E80C526B-B84E-3147-BF38-7CBB5BE959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96" y="3642"/>
                    <a:ext cx="44" cy="1"/>
                  </a:xfrm>
                  <a:prstGeom prst="line">
                    <a:avLst/>
                  </a:prstGeom>
                  <a:noFill/>
                  <a:ln w="20638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082" name="Group 68">
                <a:extLst>
                  <a:ext uri="{FF2B5EF4-FFF2-40B4-BE49-F238E27FC236}">
                    <a16:creationId xmlns:a16="http://schemas.microsoft.com/office/drawing/2014/main" id="{93C24150-897F-924A-9D04-4F5E5995E2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37" y="3101"/>
                <a:ext cx="102" cy="579"/>
                <a:chOff x="1737" y="3101"/>
                <a:chExt cx="102" cy="579"/>
              </a:xfrm>
            </p:grpSpPr>
            <p:grpSp>
              <p:nvGrpSpPr>
                <p:cNvPr id="38174" name="Group 61">
                  <a:extLst>
                    <a:ext uri="{FF2B5EF4-FFF2-40B4-BE49-F238E27FC236}">
                      <a16:creationId xmlns:a16="http://schemas.microsoft.com/office/drawing/2014/main" id="{BF10A7E3-2CC4-3244-A5F2-FB54848F4F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7" y="3101"/>
                  <a:ext cx="102" cy="76"/>
                  <a:chOff x="1737" y="3101"/>
                  <a:chExt cx="102" cy="76"/>
                </a:xfrm>
              </p:grpSpPr>
              <p:sp>
                <p:nvSpPr>
                  <p:cNvPr id="38181" name="Freeform 59">
                    <a:extLst>
                      <a:ext uri="{FF2B5EF4-FFF2-40B4-BE49-F238E27FC236}">
                        <a16:creationId xmlns:a16="http://schemas.microsoft.com/office/drawing/2014/main" id="{EAFC6548-020B-7D42-8E52-7D46FC18A2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6" y="3101"/>
                    <a:ext cx="83" cy="76"/>
                  </a:xfrm>
                  <a:custGeom>
                    <a:avLst/>
                    <a:gdLst>
                      <a:gd name="T0" fmla="*/ 83 w 83"/>
                      <a:gd name="T1" fmla="*/ 38 h 76"/>
                      <a:gd name="T2" fmla="*/ 0 w 83"/>
                      <a:gd name="T3" fmla="*/ 76 h 76"/>
                      <a:gd name="T4" fmla="*/ 26 w 83"/>
                      <a:gd name="T5" fmla="*/ 38 h 76"/>
                      <a:gd name="T6" fmla="*/ 0 w 83"/>
                      <a:gd name="T7" fmla="*/ 0 h 76"/>
                      <a:gd name="T8" fmla="*/ 83 w 83"/>
                      <a:gd name="T9" fmla="*/ 38 h 7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76"/>
                      <a:gd name="T17" fmla="*/ 83 w 83"/>
                      <a:gd name="T18" fmla="*/ 76 h 7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76">
                        <a:moveTo>
                          <a:pt x="83" y="38"/>
                        </a:moveTo>
                        <a:lnTo>
                          <a:pt x="0" y="76"/>
                        </a:lnTo>
                        <a:lnTo>
                          <a:pt x="26" y="38"/>
                        </a:lnTo>
                        <a:lnTo>
                          <a:pt x="0" y="0"/>
                        </a:lnTo>
                        <a:lnTo>
                          <a:pt x="83" y="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82" name="Line 60">
                    <a:extLst>
                      <a:ext uri="{FF2B5EF4-FFF2-40B4-BE49-F238E27FC236}">
                        <a16:creationId xmlns:a16="http://schemas.microsoft.com/office/drawing/2014/main" id="{C0A17CD3-B311-684E-8C99-B146D1988C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37" y="3139"/>
                    <a:ext cx="45" cy="1"/>
                  </a:xfrm>
                  <a:prstGeom prst="line">
                    <a:avLst/>
                  </a:prstGeom>
                  <a:noFill/>
                  <a:ln w="20638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175" name="Group 64">
                  <a:extLst>
                    <a:ext uri="{FF2B5EF4-FFF2-40B4-BE49-F238E27FC236}">
                      <a16:creationId xmlns:a16="http://schemas.microsoft.com/office/drawing/2014/main" id="{65D5EF45-5CD1-F04D-BEAC-07E8736ED9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7" y="3349"/>
                  <a:ext cx="102" cy="76"/>
                  <a:chOff x="1737" y="3349"/>
                  <a:chExt cx="102" cy="76"/>
                </a:xfrm>
              </p:grpSpPr>
              <p:sp>
                <p:nvSpPr>
                  <p:cNvPr id="38179" name="Freeform 62">
                    <a:extLst>
                      <a:ext uri="{FF2B5EF4-FFF2-40B4-BE49-F238E27FC236}">
                        <a16:creationId xmlns:a16="http://schemas.microsoft.com/office/drawing/2014/main" id="{9EC3F86E-040E-4247-A275-BF40CED9AA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6" y="3349"/>
                    <a:ext cx="83" cy="76"/>
                  </a:xfrm>
                  <a:custGeom>
                    <a:avLst/>
                    <a:gdLst>
                      <a:gd name="T0" fmla="*/ 83 w 83"/>
                      <a:gd name="T1" fmla="*/ 38 h 76"/>
                      <a:gd name="T2" fmla="*/ 0 w 83"/>
                      <a:gd name="T3" fmla="*/ 76 h 76"/>
                      <a:gd name="T4" fmla="*/ 26 w 83"/>
                      <a:gd name="T5" fmla="*/ 38 h 76"/>
                      <a:gd name="T6" fmla="*/ 0 w 83"/>
                      <a:gd name="T7" fmla="*/ 0 h 76"/>
                      <a:gd name="T8" fmla="*/ 83 w 83"/>
                      <a:gd name="T9" fmla="*/ 38 h 7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76"/>
                      <a:gd name="T17" fmla="*/ 83 w 83"/>
                      <a:gd name="T18" fmla="*/ 76 h 7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76">
                        <a:moveTo>
                          <a:pt x="83" y="38"/>
                        </a:moveTo>
                        <a:lnTo>
                          <a:pt x="0" y="76"/>
                        </a:lnTo>
                        <a:lnTo>
                          <a:pt x="26" y="38"/>
                        </a:lnTo>
                        <a:lnTo>
                          <a:pt x="0" y="0"/>
                        </a:lnTo>
                        <a:lnTo>
                          <a:pt x="83" y="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80" name="Line 63">
                    <a:extLst>
                      <a:ext uri="{FF2B5EF4-FFF2-40B4-BE49-F238E27FC236}">
                        <a16:creationId xmlns:a16="http://schemas.microsoft.com/office/drawing/2014/main" id="{C206D651-FFF9-8A4C-9E3B-E576DAC511C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37" y="3387"/>
                    <a:ext cx="45" cy="1"/>
                  </a:xfrm>
                  <a:prstGeom prst="line">
                    <a:avLst/>
                  </a:prstGeom>
                  <a:noFill/>
                  <a:ln w="20638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176" name="Group 67">
                  <a:extLst>
                    <a:ext uri="{FF2B5EF4-FFF2-40B4-BE49-F238E27FC236}">
                      <a16:creationId xmlns:a16="http://schemas.microsoft.com/office/drawing/2014/main" id="{394D3C3A-5C8F-AD41-91E3-781ED82916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37" y="3603"/>
                  <a:ext cx="102" cy="77"/>
                  <a:chOff x="1737" y="3603"/>
                  <a:chExt cx="102" cy="77"/>
                </a:xfrm>
              </p:grpSpPr>
              <p:sp>
                <p:nvSpPr>
                  <p:cNvPr id="38177" name="Freeform 65">
                    <a:extLst>
                      <a:ext uri="{FF2B5EF4-FFF2-40B4-BE49-F238E27FC236}">
                        <a16:creationId xmlns:a16="http://schemas.microsoft.com/office/drawing/2014/main" id="{C4307D1C-5B0E-6C4D-97A4-DBA6549F45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6" y="3603"/>
                    <a:ext cx="83" cy="77"/>
                  </a:xfrm>
                  <a:custGeom>
                    <a:avLst/>
                    <a:gdLst>
                      <a:gd name="T0" fmla="*/ 83 w 83"/>
                      <a:gd name="T1" fmla="*/ 39 h 77"/>
                      <a:gd name="T2" fmla="*/ 0 w 83"/>
                      <a:gd name="T3" fmla="*/ 77 h 77"/>
                      <a:gd name="T4" fmla="*/ 26 w 83"/>
                      <a:gd name="T5" fmla="*/ 39 h 77"/>
                      <a:gd name="T6" fmla="*/ 0 w 83"/>
                      <a:gd name="T7" fmla="*/ 0 h 77"/>
                      <a:gd name="T8" fmla="*/ 83 w 83"/>
                      <a:gd name="T9" fmla="*/ 39 h 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77"/>
                      <a:gd name="T17" fmla="*/ 83 w 83"/>
                      <a:gd name="T18" fmla="*/ 77 h 7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77">
                        <a:moveTo>
                          <a:pt x="83" y="39"/>
                        </a:moveTo>
                        <a:lnTo>
                          <a:pt x="0" y="77"/>
                        </a:lnTo>
                        <a:lnTo>
                          <a:pt x="26" y="39"/>
                        </a:lnTo>
                        <a:lnTo>
                          <a:pt x="0" y="0"/>
                        </a:lnTo>
                        <a:lnTo>
                          <a:pt x="83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78" name="Line 66">
                    <a:extLst>
                      <a:ext uri="{FF2B5EF4-FFF2-40B4-BE49-F238E27FC236}">
                        <a16:creationId xmlns:a16="http://schemas.microsoft.com/office/drawing/2014/main" id="{6E621162-669B-D94B-B2BC-1299AB7622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37" y="3642"/>
                    <a:ext cx="45" cy="1"/>
                  </a:xfrm>
                  <a:prstGeom prst="line">
                    <a:avLst/>
                  </a:prstGeom>
                  <a:noFill/>
                  <a:ln w="20638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083" name="Group 234">
                <a:extLst>
                  <a:ext uri="{FF2B5EF4-FFF2-40B4-BE49-F238E27FC236}">
                    <a16:creationId xmlns:a16="http://schemas.microsoft.com/office/drawing/2014/main" id="{2BD0C47F-290A-9D4C-979E-8DA083A71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8" y="3234"/>
                <a:ext cx="491" cy="443"/>
                <a:chOff x="668" y="3234"/>
                <a:chExt cx="491" cy="443"/>
              </a:xfrm>
            </p:grpSpPr>
            <p:grpSp>
              <p:nvGrpSpPr>
                <p:cNvPr id="38136" name="Group 195">
                  <a:extLst>
                    <a:ext uri="{FF2B5EF4-FFF2-40B4-BE49-F238E27FC236}">
                      <a16:creationId xmlns:a16="http://schemas.microsoft.com/office/drawing/2014/main" id="{1EA628BD-A6B9-DF4F-BF63-4B6F9FA7EF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8" y="3234"/>
                  <a:ext cx="491" cy="227"/>
                  <a:chOff x="668" y="3230"/>
                  <a:chExt cx="491" cy="227"/>
                </a:xfrm>
              </p:grpSpPr>
              <p:grpSp>
                <p:nvGrpSpPr>
                  <p:cNvPr id="38156" name="Group 164">
                    <a:extLst>
                      <a:ext uri="{FF2B5EF4-FFF2-40B4-BE49-F238E27FC236}">
                        <a16:creationId xmlns:a16="http://schemas.microsoft.com/office/drawing/2014/main" id="{CC12DDF7-539F-B345-9A7B-A92F43E9344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8" y="3230"/>
                    <a:ext cx="491" cy="70"/>
                    <a:chOff x="668" y="3222"/>
                    <a:chExt cx="491" cy="70"/>
                  </a:xfrm>
                </p:grpSpPr>
                <p:sp>
                  <p:nvSpPr>
                    <p:cNvPr id="38165" name="Line 155">
                      <a:extLst>
                        <a:ext uri="{FF2B5EF4-FFF2-40B4-BE49-F238E27FC236}">
                          <a16:creationId xmlns:a16="http://schemas.microsoft.com/office/drawing/2014/main" id="{FE1033FF-785D-B048-B589-D01443ADE01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15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66" name="Line 156">
                      <a:extLst>
                        <a:ext uri="{FF2B5EF4-FFF2-40B4-BE49-F238E27FC236}">
                          <a16:creationId xmlns:a16="http://schemas.microsoft.com/office/drawing/2014/main" id="{FC83D23D-75FE-4D44-A7A8-4A2AFED888B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94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67" name="Line 157">
                      <a:extLst>
                        <a:ext uri="{FF2B5EF4-FFF2-40B4-BE49-F238E27FC236}">
                          <a16:creationId xmlns:a16="http://schemas.microsoft.com/office/drawing/2014/main" id="{8DC272E5-0E7C-B748-A59A-776C68E5E6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68" name="Line 158">
                      <a:extLst>
                        <a:ext uri="{FF2B5EF4-FFF2-40B4-BE49-F238E27FC236}">
                          <a16:creationId xmlns:a16="http://schemas.microsoft.com/office/drawing/2014/main" id="{DA90FC8D-B10A-CE49-A056-8A7CD0030AA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3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69" name="Line 159">
                      <a:extLst>
                        <a:ext uri="{FF2B5EF4-FFF2-40B4-BE49-F238E27FC236}">
                          <a16:creationId xmlns:a16="http://schemas.microsoft.com/office/drawing/2014/main" id="{5C3E89BF-FD0C-B049-BC51-E180ECEEB6A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10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70" name="Line 160">
                      <a:extLst>
                        <a:ext uri="{FF2B5EF4-FFF2-40B4-BE49-F238E27FC236}">
                          <a16:creationId xmlns:a16="http://schemas.microsoft.com/office/drawing/2014/main" id="{C29F996D-5FCC-F249-8A34-D9AE96A9138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852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71" name="Line 161">
                      <a:extLst>
                        <a:ext uri="{FF2B5EF4-FFF2-40B4-BE49-F238E27FC236}">
                          <a16:creationId xmlns:a16="http://schemas.microsoft.com/office/drawing/2014/main" id="{36F2E34A-DD64-124C-A082-C74075B8BFA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89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72" name="Line 162">
                      <a:extLst>
                        <a:ext uri="{FF2B5EF4-FFF2-40B4-BE49-F238E27FC236}">
                          <a16:creationId xmlns:a16="http://schemas.microsoft.com/office/drawing/2014/main" id="{E4830E64-7F61-3046-B1A5-069A76109F6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73" name="Line 163">
                      <a:extLst>
                        <a:ext uri="{FF2B5EF4-FFF2-40B4-BE49-F238E27FC236}">
                          <a16:creationId xmlns:a16="http://schemas.microsoft.com/office/drawing/2014/main" id="{AD904206-9080-B246-B659-AA788CDB504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6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157" name="Line 165">
                    <a:extLst>
                      <a:ext uri="{FF2B5EF4-FFF2-40B4-BE49-F238E27FC236}">
                        <a16:creationId xmlns:a16="http://schemas.microsoft.com/office/drawing/2014/main" id="{B5E55E6F-E526-D844-AEC2-285EC11C0F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94" y="3298"/>
                    <a:ext cx="1" cy="134"/>
                  </a:xfrm>
                  <a:prstGeom prst="line">
                    <a:avLst/>
                  </a:pr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58" name="Freeform 167">
                    <a:extLst>
                      <a:ext uri="{FF2B5EF4-FFF2-40B4-BE49-F238E27FC236}">
                        <a16:creationId xmlns:a16="http://schemas.microsoft.com/office/drawing/2014/main" id="{A7ABF4C9-837E-3849-A0EE-7F9C72F95B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9" y="3292"/>
                    <a:ext cx="27" cy="140"/>
                  </a:xfrm>
                  <a:custGeom>
                    <a:avLst/>
                    <a:gdLst>
                      <a:gd name="T0" fmla="*/ 54 w 19"/>
                      <a:gd name="T1" fmla="*/ 140 h 140"/>
                      <a:gd name="T2" fmla="*/ 18 w 19"/>
                      <a:gd name="T3" fmla="*/ 101 h 140"/>
                      <a:gd name="T4" fmla="*/ 18 w 19"/>
                      <a:gd name="T5" fmla="*/ 57 h 140"/>
                      <a:gd name="T6" fmla="*/ 0 w 19"/>
                      <a:gd name="T7" fmla="*/ 0 h 14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9"/>
                      <a:gd name="T13" fmla="*/ 0 h 140"/>
                      <a:gd name="T14" fmla="*/ 19 w 19"/>
                      <a:gd name="T15" fmla="*/ 140 h 14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9" h="140">
                        <a:moveTo>
                          <a:pt x="19" y="140"/>
                        </a:moveTo>
                        <a:lnTo>
                          <a:pt x="6" y="101"/>
                        </a:lnTo>
                        <a:lnTo>
                          <a:pt x="6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59" name="Freeform 169">
                    <a:extLst>
                      <a:ext uri="{FF2B5EF4-FFF2-40B4-BE49-F238E27FC236}">
                        <a16:creationId xmlns:a16="http://schemas.microsoft.com/office/drawing/2014/main" id="{70F78AD6-6FA0-DB47-AC69-289BCBCB16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" y="3298"/>
                    <a:ext cx="59" cy="134"/>
                  </a:xfrm>
                  <a:custGeom>
                    <a:avLst/>
                    <a:gdLst>
                      <a:gd name="T0" fmla="*/ 79 w 51"/>
                      <a:gd name="T1" fmla="*/ 134 h 134"/>
                      <a:gd name="T2" fmla="*/ 69 w 51"/>
                      <a:gd name="T3" fmla="*/ 115 h 134"/>
                      <a:gd name="T4" fmla="*/ 50 w 51"/>
                      <a:gd name="T5" fmla="*/ 89 h 134"/>
                      <a:gd name="T6" fmla="*/ 29 w 51"/>
                      <a:gd name="T7" fmla="*/ 51 h 134"/>
                      <a:gd name="T8" fmla="*/ 20 w 51"/>
                      <a:gd name="T9" fmla="*/ 32 h 134"/>
                      <a:gd name="T10" fmla="*/ 10 w 51"/>
                      <a:gd name="T11" fmla="*/ 6 h 134"/>
                      <a:gd name="T12" fmla="*/ 0 w 51"/>
                      <a:gd name="T13" fmla="*/ 0 h 13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1"/>
                      <a:gd name="T22" fmla="*/ 0 h 134"/>
                      <a:gd name="T23" fmla="*/ 51 w 51"/>
                      <a:gd name="T24" fmla="*/ 134 h 13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1" h="134">
                        <a:moveTo>
                          <a:pt x="51" y="134"/>
                        </a:moveTo>
                        <a:lnTo>
                          <a:pt x="45" y="115"/>
                        </a:lnTo>
                        <a:lnTo>
                          <a:pt x="32" y="89"/>
                        </a:lnTo>
                        <a:lnTo>
                          <a:pt x="19" y="51"/>
                        </a:lnTo>
                        <a:lnTo>
                          <a:pt x="13" y="32"/>
                        </a:lnTo>
                        <a:lnTo>
                          <a:pt x="7" y="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60" name="Freeform 171">
                    <a:extLst>
                      <a:ext uri="{FF2B5EF4-FFF2-40B4-BE49-F238E27FC236}">
                        <a16:creationId xmlns:a16="http://schemas.microsoft.com/office/drawing/2014/main" id="{1FA0B258-D6E7-7444-BA0A-2AE53DB3A1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6" y="3296"/>
                    <a:ext cx="99" cy="136"/>
                  </a:xfrm>
                  <a:custGeom>
                    <a:avLst/>
                    <a:gdLst>
                      <a:gd name="T0" fmla="*/ 107 w 95"/>
                      <a:gd name="T1" fmla="*/ 154 h 128"/>
                      <a:gd name="T2" fmla="*/ 93 w 95"/>
                      <a:gd name="T3" fmla="*/ 131 h 128"/>
                      <a:gd name="T4" fmla="*/ 72 w 95"/>
                      <a:gd name="T5" fmla="*/ 107 h 128"/>
                      <a:gd name="T6" fmla="*/ 50 w 95"/>
                      <a:gd name="T7" fmla="*/ 77 h 128"/>
                      <a:gd name="T8" fmla="*/ 22 w 95"/>
                      <a:gd name="T9" fmla="*/ 47 h 128"/>
                      <a:gd name="T10" fmla="*/ 15 w 95"/>
                      <a:gd name="T11" fmla="*/ 32 h 128"/>
                      <a:gd name="T12" fmla="*/ 6 w 95"/>
                      <a:gd name="T13" fmla="*/ 7 h 128"/>
                      <a:gd name="T14" fmla="*/ 0 w 95"/>
                      <a:gd name="T15" fmla="*/ 0 h 1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95"/>
                      <a:gd name="T25" fmla="*/ 0 h 128"/>
                      <a:gd name="T26" fmla="*/ 95 w 95"/>
                      <a:gd name="T27" fmla="*/ 128 h 12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95" h="128">
                        <a:moveTo>
                          <a:pt x="95" y="128"/>
                        </a:moveTo>
                        <a:lnTo>
                          <a:pt x="82" y="109"/>
                        </a:lnTo>
                        <a:lnTo>
                          <a:pt x="63" y="89"/>
                        </a:lnTo>
                        <a:lnTo>
                          <a:pt x="44" y="64"/>
                        </a:lnTo>
                        <a:lnTo>
                          <a:pt x="19" y="39"/>
                        </a:lnTo>
                        <a:lnTo>
                          <a:pt x="12" y="26"/>
                        </a:lnTo>
                        <a:lnTo>
                          <a:pt x="6" y="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61" name="Freeform 173">
                    <a:extLst>
                      <a:ext uri="{FF2B5EF4-FFF2-40B4-BE49-F238E27FC236}">
                        <a16:creationId xmlns:a16="http://schemas.microsoft.com/office/drawing/2014/main" id="{04D11FD7-B217-0045-B929-115ACA318B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" y="3298"/>
                    <a:ext cx="140" cy="159"/>
                  </a:xfrm>
                  <a:custGeom>
                    <a:avLst/>
                    <a:gdLst>
                      <a:gd name="T0" fmla="*/ 140 w 140"/>
                      <a:gd name="T1" fmla="*/ 159 h 159"/>
                      <a:gd name="T2" fmla="*/ 128 w 140"/>
                      <a:gd name="T3" fmla="*/ 134 h 159"/>
                      <a:gd name="T4" fmla="*/ 109 w 140"/>
                      <a:gd name="T5" fmla="*/ 115 h 159"/>
                      <a:gd name="T6" fmla="*/ 83 w 140"/>
                      <a:gd name="T7" fmla="*/ 95 h 159"/>
                      <a:gd name="T8" fmla="*/ 38 w 140"/>
                      <a:gd name="T9" fmla="*/ 70 h 159"/>
                      <a:gd name="T10" fmla="*/ 7 w 140"/>
                      <a:gd name="T11" fmla="*/ 51 h 159"/>
                      <a:gd name="T12" fmla="*/ 0 w 140"/>
                      <a:gd name="T13" fmla="*/ 32 h 159"/>
                      <a:gd name="T14" fmla="*/ 0 w 140"/>
                      <a:gd name="T15" fmla="*/ 0 h 15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40"/>
                      <a:gd name="T25" fmla="*/ 0 h 159"/>
                      <a:gd name="T26" fmla="*/ 140 w 140"/>
                      <a:gd name="T27" fmla="*/ 159 h 159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40" h="159">
                        <a:moveTo>
                          <a:pt x="140" y="159"/>
                        </a:moveTo>
                        <a:lnTo>
                          <a:pt x="128" y="134"/>
                        </a:lnTo>
                        <a:lnTo>
                          <a:pt x="109" y="115"/>
                        </a:lnTo>
                        <a:lnTo>
                          <a:pt x="83" y="95"/>
                        </a:lnTo>
                        <a:lnTo>
                          <a:pt x="38" y="70"/>
                        </a:lnTo>
                        <a:lnTo>
                          <a:pt x="7" y="51"/>
                        </a:lnTo>
                        <a:lnTo>
                          <a:pt x="0" y="3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62" name="Freeform 175">
                    <a:extLst>
                      <a:ext uri="{FF2B5EF4-FFF2-40B4-BE49-F238E27FC236}">
                        <a16:creationId xmlns:a16="http://schemas.microsoft.com/office/drawing/2014/main" id="{F7DA5019-145B-5E45-BF0E-AE5B8C8EE4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9" y="3298"/>
                    <a:ext cx="127" cy="159"/>
                  </a:xfrm>
                  <a:custGeom>
                    <a:avLst/>
                    <a:gdLst>
                      <a:gd name="T0" fmla="*/ 127 w 127"/>
                      <a:gd name="T1" fmla="*/ 159 h 159"/>
                      <a:gd name="T2" fmla="*/ 108 w 127"/>
                      <a:gd name="T3" fmla="*/ 140 h 159"/>
                      <a:gd name="T4" fmla="*/ 76 w 127"/>
                      <a:gd name="T5" fmla="*/ 121 h 159"/>
                      <a:gd name="T6" fmla="*/ 31 w 127"/>
                      <a:gd name="T7" fmla="*/ 95 h 159"/>
                      <a:gd name="T8" fmla="*/ 12 w 127"/>
                      <a:gd name="T9" fmla="*/ 64 h 159"/>
                      <a:gd name="T10" fmla="*/ 0 w 127"/>
                      <a:gd name="T11" fmla="*/ 38 h 159"/>
                      <a:gd name="T12" fmla="*/ 0 w 127"/>
                      <a:gd name="T13" fmla="*/ 0 h 15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27"/>
                      <a:gd name="T22" fmla="*/ 0 h 159"/>
                      <a:gd name="T23" fmla="*/ 127 w 127"/>
                      <a:gd name="T24" fmla="*/ 159 h 159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27" h="159">
                        <a:moveTo>
                          <a:pt x="127" y="159"/>
                        </a:moveTo>
                        <a:lnTo>
                          <a:pt x="108" y="140"/>
                        </a:lnTo>
                        <a:lnTo>
                          <a:pt x="76" y="121"/>
                        </a:lnTo>
                        <a:lnTo>
                          <a:pt x="31" y="95"/>
                        </a:lnTo>
                        <a:lnTo>
                          <a:pt x="12" y="64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63" name="Freeform 177">
                    <a:extLst>
                      <a:ext uri="{FF2B5EF4-FFF2-40B4-BE49-F238E27FC236}">
                        <a16:creationId xmlns:a16="http://schemas.microsoft.com/office/drawing/2014/main" id="{1F35DC75-68BA-C64E-8737-AE09F5B4CD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1" y="3298"/>
                    <a:ext cx="83" cy="159"/>
                  </a:xfrm>
                  <a:custGeom>
                    <a:avLst/>
                    <a:gdLst>
                      <a:gd name="T0" fmla="*/ 83 w 83"/>
                      <a:gd name="T1" fmla="*/ 159 h 159"/>
                      <a:gd name="T2" fmla="*/ 58 w 83"/>
                      <a:gd name="T3" fmla="*/ 134 h 159"/>
                      <a:gd name="T4" fmla="*/ 26 w 83"/>
                      <a:gd name="T5" fmla="*/ 102 h 159"/>
                      <a:gd name="T6" fmla="*/ 7 w 83"/>
                      <a:gd name="T7" fmla="*/ 57 h 159"/>
                      <a:gd name="T8" fmla="*/ 0 w 83"/>
                      <a:gd name="T9" fmla="*/ 0 h 1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159"/>
                      <a:gd name="T17" fmla="*/ 83 w 83"/>
                      <a:gd name="T18" fmla="*/ 159 h 1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159">
                        <a:moveTo>
                          <a:pt x="83" y="159"/>
                        </a:moveTo>
                        <a:lnTo>
                          <a:pt x="58" y="134"/>
                        </a:lnTo>
                        <a:lnTo>
                          <a:pt x="26" y="102"/>
                        </a:lnTo>
                        <a:lnTo>
                          <a:pt x="7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64" name="Freeform 179">
                    <a:extLst>
                      <a:ext uri="{FF2B5EF4-FFF2-40B4-BE49-F238E27FC236}">
                        <a16:creationId xmlns:a16="http://schemas.microsoft.com/office/drawing/2014/main" id="{84EB944A-282A-1340-B14B-93718B2791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" y="3292"/>
                    <a:ext cx="25" cy="159"/>
                  </a:xfrm>
                  <a:custGeom>
                    <a:avLst/>
                    <a:gdLst>
                      <a:gd name="T0" fmla="*/ 25 w 25"/>
                      <a:gd name="T1" fmla="*/ 159 h 159"/>
                      <a:gd name="T2" fmla="*/ 19 w 25"/>
                      <a:gd name="T3" fmla="*/ 127 h 159"/>
                      <a:gd name="T4" fmla="*/ 6 w 25"/>
                      <a:gd name="T5" fmla="*/ 82 h 159"/>
                      <a:gd name="T6" fmla="*/ 0 w 25"/>
                      <a:gd name="T7" fmla="*/ 0 h 15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5"/>
                      <a:gd name="T13" fmla="*/ 0 h 159"/>
                      <a:gd name="T14" fmla="*/ 25 w 25"/>
                      <a:gd name="T15" fmla="*/ 159 h 15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5" h="159">
                        <a:moveTo>
                          <a:pt x="25" y="159"/>
                        </a:moveTo>
                        <a:lnTo>
                          <a:pt x="19" y="127"/>
                        </a:lnTo>
                        <a:lnTo>
                          <a:pt x="6" y="8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137" name="Group 215">
                  <a:extLst>
                    <a:ext uri="{FF2B5EF4-FFF2-40B4-BE49-F238E27FC236}">
                      <a16:creationId xmlns:a16="http://schemas.microsoft.com/office/drawing/2014/main" id="{C831DA94-5EEF-4E42-A609-CABDD79BCE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668" y="3450"/>
                  <a:ext cx="491" cy="227"/>
                  <a:chOff x="668" y="3230"/>
                  <a:chExt cx="491" cy="227"/>
                </a:xfrm>
              </p:grpSpPr>
              <p:grpSp>
                <p:nvGrpSpPr>
                  <p:cNvPr id="38138" name="Group 216">
                    <a:extLst>
                      <a:ext uri="{FF2B5EF4-FFF2-40B4-BE49-F238E27FC236}">
                        <a16:creationId xmlns:a16="http://schemas.microsoft.com/office/drawing/2014/main" id="{3A74F72E-C3E8-F244-BB5E-5DA5318BFF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8" y="3230"/>
                    <a:ext cx="491" cy="70"/>
                    <a:chOff x="668" y="3222"/>
                    <a:chExt cx="491" cy="70"/>
                  </a:xfrm>
                </p:grpSpPr>
                <p:sp>
                  <p:nvSpPr>
                    <p:cNvPr id="38147" name="Line 217">
                      <a:extLst>
                        <a:ext uri="{FF2B5EF4-FFF2-40B4-BE49-F238E27FC236}">
                          <a16:creationId xmlns:a16="http://schemas.microsoft.com/office/drawing/2014/main" id="{A411439B-CFC6-DC40-BAF7-12EBEDA980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15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48" name="Line 218">
                      <a:extLst>
                        <a:ext uri="{FF2B5EF4-FFF2-40B4-BE49-F238E27FC236}">
                          <a16:creationId xmlns:a16="http://schemas.microsoft.com/office/drawing/2014/main" id="{76C29437-9CC3-3C4F-A5D6-5DEAC9A0F41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94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49" name="Line 219">
                      <a:extLst>
                        <a:ext uri="{FF2B5EF4-FFF2-40B4-BE49-F238E27FC236}">
                          <a16:creationId xmlns:a16="http://schemas.microsoft.com/office/drawing/2014/main" id="{F73E0860-7415-B745-9B19-829904E68B0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50" name="Line 220">
                      <a:extLst>
                        <a:ext uri="{FF2B5EF4-FFF2-40B4-BE49-F238E27FC236}">
                          <a16:creationId xmlns:a16="http://schemas.microsoft.com/office/drawing/2014/main" id="{8F7FCD28-9F02-FF42-B58C-C5C68E750F9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3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51" name="Line 221">
                      <a:extLst>
                        <a:ext uri="{FF2B5EF4-FFF2-40B4-BE49-F238E27FC236}">
                          <a16:creationId xmlns:a16="http://schemas.microsoft.com/office/drawing/2014/main" id="{F2FC0C35-EBF8-FC41-812F-9BA0DEFA26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10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52" name="Line 222">
                      <a:extLst>
                        <a:ext uri="{FF2B5EF4-FFF2-40B4-BE49-F238E27FC236}">
                          <a16:creationId xmlns:a16="http://schemas.microsoft.com/office/drawing/2014/main" id="{771B1F0A-4C2B-7947-89F2-CCBCCC78954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852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53" name="Line 223">
                      <a:extLst>
                        <a:ext uri="{FF2B5EF4-FFF2-40B4-BE49-F238E27FC236}">
                          <a16:creationId xmlns:a16="http://schemas.microsoft.com/office/drawing/2014/main" id="{F8E1119F-6495-774C-B90E-8CF5BDA6FE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89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54" name="Line 224">
                      <a:extLst>
                        <a:ext uri="{FF2B5EF4-FFF2-40B4-BE49-F238E27FC236}">
                          <a16:creationId xmlns:a16="http://schemas.microsoft.com/office/drawing/2014/main" id="{7C9223D9-0842-6B41-BC31-DC2EC5B7D2F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55" name="Line 225">
                      <a:extLst>
                        <a:ext uri="{FF2B5EF4-FFF2-40B4-BE49-F238E27FC236}">
                          <a16:creationId xmlns:a16="http://schemas.microsoft.com/office/drawing/2014/main" id="{8305F9B1-F367-B949-84D3-DCE2A1801CA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6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139" name="Line 226">
                    <a:extLst>
                      <a:ext uri="{FF2B5EF4-FFF2-40B4-BE49-F238E27FC236}">
                        <a16:creationId xmlns:a16="http://schemas.microsoft.com/office/drawing/2014/main" id="{27A4CCDE-104C-B546-8D43-F9264EB0C70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94" y="3298"/>
                    <a:ext cx="1" cy="134"/>
                  </a:xfrm>
                  <a:prstGeom prst="line">
                    <a:avLst/>
                  </a:pr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40" name="Freeform 227">
                    <a:extLst>
                      <a:ext uri="{FF2B5EF4-FFF2-40B4-BE49-F238E27FC236}">
                        <a16:creationId xmlns:a16="http://schemas.microsoft.com/office/drawing/2014/main" id="{3E4048C9-E322-F148-BCAF-D53438F96D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9" y="3292"/>
                    <a:ext cx="27" cy="140"/>
                  </a:xfrm>
                  <a:custGeom>
                    <a:avLst/>
                    <a:gdLst>
                      <a:gd name="T0" fmla="*/ 54 w 19"/>
                      <a:gd name="T1" fmla="*/ 140 h 140"/>
                      <a:gd name="T2" fmla="*/ 18 w 19"/>
                      <a:gd name="T3" fmla="*/ 101 h 140"/>
                      <a:gd name="T4" fmla="*/ 18 w 19"/>
                      <a:gd name="T5" fmla="*/ 57 h 140"/>
                      <a:gd name="T6" fmla="*/ 0 w 19"/>
                      <a:gd name="T7" fmla="*/ 0 h 14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9"/>
                      <a:gd name="T13" fmla="*/ 0 h 140"/>
                      <a:gd name="T14" fmla="*/ 19 w 19"/>
                      <a:gd name="T15" fmla="*/ 140 h 14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9" h="140">
                        <a:moveTo>
                          <a:pt x="19" y="140"/>
                        </a:moveTo>
                        <a:lnTo>
                          <a:pt x="6" y="101"/>
                        </a:lnTo>
                        <a:lnTo>
                          <a:pt x="6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41" name="Freeform 228">
                    <a:extLst>
                      <a:ext uri="{FF2B5EF4-FFF2-40B4-BE49-F238E27FC236}">
                        <a16:creationId xmlns:a16="http://schemas.microsoft.com/office/drawing/2014/main" id="{5A7E4305-86B0-6A44-80DD-FBC9008ED4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" y="3298"/>
                    <a:ext cx="59" cy="134"/>
                  </a:xfrm>
                  <a:custGeom>
                    <a:avLst/>
                    <a:gdLst>
                      <a:gd name="T0" fmla="*/ 79 w 51"/>
                      <a:gd name="T1" fmla="*/ 134 h 134"/>
                      <a:gd name="T2" fmla="*/ 69 w 51"/>
                      <a:gd name="T3" fmla="*/ 115 h 134"/>
                      <a:gd name="T4" fmla="*/ 50 w 51"/>
                      <a:gd name="T5" fmla="*/ 89 h 134"/>
                      <a:gd name="T6" fmla="*/ 29 w 51"/>
                      <a:gd name="T7" fmla="*/ 51 h 134"/>
                      <a:gd name="T8" fmla="*/ 20 w 51"/>
                      <a:gd name="T9" fmla="*/ 32 h 134"/>
                      <a:gd name="T10" fmla="*/ 10 w 51"/>
                      <a:gd name="T11" fmla="*/ 6 h 134"/>
                      <a:gd name="T12" fmla="*/ 0 w 51"/>
                      <a:gd name="T13" fmla="*/ 0 h 13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1"/>
                      <a:gd name="T22" fmla="*/ 0 h 134"/>
                      <a:gd name="T23" fmla="*/ 51 w 51"/>
                      <a:gd name="T24" fmla="*/ 134 h 13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1" h="134">
                        <a:moveTo>
                          <a:pt x="51" y="134"/>
                        </a:moveTo>
                        <a:lnTo>
                          <a:pt x="45" y="115"/>
                        </a:lnTo>
                        <a:lnTo>
                          <a:pt x="32" y="89"/>
                        </a:lnTo>
                        <a:lnTo>
                          <a:pt x="19" y="51"/>
                        </a:lnTo>
                        <a:lnTo>
                          <a:pt x="13" y="32"/>
                        </a:lnTo>
                        <a:lnTo>
                          <a:pt x="7" y="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42" name="Freeform 229">
                    <a:extLst>
                      <a:ext uri="{FF2B5EF4-FFF2-40B4-BE49-F238E27FC236}">
                        <a16:creationId xmlns:a16="http://schemas.microsoft.com/office/drawing/2014/main" id="{65FCFB2E-CCDE-8646-8F9E-6A3304C4A3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6" y="3296"/>
                    <a:ext cx="99" cy="136"/>
                  </a:xfrm>
                  <a:custGeom>
                    <a:avLst/>
                    <a:gdLst>
                      <a:gd name="T0" fmla="*/ 107 w 95"/>
                      <a:gd name="T1" fmla="*/ 154 h 128"/>
                      <a:gd name="T2" fmla="*/ 93 w 95"/>
                      <a:gd name="T3" fmla="*/ 131 h 128"/>
                      <a:gd name="T4" fmla="*/ 72 w 95"/>
                      <a:gd name="T5" fmla="*/ 107 h 128"/>
                      <a:gd name="T6" fmla="*/ 50 w 95"/>
                      <a:gd name="T7" fmla="*/ 77 h 128"/>
                      <a:gd name="T8" fmla="*/ 22 w 95"/>
                      <a:gd name="T9" fmla="*/ 47 h 128"/>
                      <a:gd name="T10" fmla="*/ 15 w 95"/>
                      <a:gd name="T11" fmla="*/ 32 h 128"/>
                      <a:gd name="T12" fmla="*/ 6 w 95"/>
                      <a:gd name="T13" fmla="*/ 7 h 128"/>
                      <a:gd name="T14" fmla="*/ 0 w 95"/>
                      <a:gd name="T15" fmla="*/ 0 h 1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95"/>
                      <a:gd name="T25" fmla="*/ 0 h 128"/>
                      <a:gd name="T26" fmla="*/ 95 w 95"/>
                      <a:gd name="T27" fmla="*/ 128 h 12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95" h="128">
                        <a:moveTo>
                          <a:pt x="95" y="128"/>
                        </a:moveTo>
                        <a:lnTo>
                          <a:pt x="82" y="109"/>
                        </a:lnTo>
                        <a:lnTo>
                          <a:pt x="63" y="89"/>
                        </a:lnTo>
                        <a:lnTo>
                          <a:pt x="44" y="64"/>
                        </a:lnTo>
                        <a:lnTo>
                          <a:pt x="19" y="39"/>
                        </a:lnTo>
                        <a:lnTo>
                          <a:pt x="12" y="26"/>
                        </a:lnTo>
                        <a:lnTo>
                          <a:pt x="6" y="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43" name="Freeform 230">
                    <a:extLst>
                      <a:ext uri="{FF2B5EF4-FFF2-40B4-BE49-F238E27FC236}">
                        <a16:creationId xmlns:a16="http://schemas.microsoft.com/office/drawing/2014/main" id="{97E18538-874E-D842-84D4-274A891CC1F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" y="3298"/>
                    <a:ext cx="140" cy="159"/>
                  </a:xfrm>
                  <a:custGeom>
                    <a:avLst/>
                    <a:gdLst>
                      <a:gd name="T0" fmla="*/ 140 w 140"/>
                      <a:gd name="T1" fmla="*/ 159 h 159"/>
                      <a:gd name="T2" fmla="*/ 128 w 140"/>
                      <a:gd name="T3" fmla="*/ 134 h 159"/>
                      <a:gd name="T4" fmla="*/ 109 w 140"/>
                      <a:gd name="T5" fmla="*/ 115 h 159"/>
                      <a:gd name="T6" fmla="*/ 83 w 140"/>
                      <a:gd name="T7" fmla="*/ 95 h 159"/>
                      <a:gd name="T8" fmla="*/ 38 w 140"/>
                      <a:gd name="T9" fmla="*/ 70 h 159"/>
                      <a:gd name="T10" fmla="*/ 7 w 140"/>
                      <a:gd name="T11" fmla="*/ 51 h 159"/>
                      <a:gd name="T12" fmla="*/ 0 w 140"/>
                      <a:gd name="T13" fmla="*/ 32 h 159"/>
                      <a:gd name="T14" fmla="*/ 0 w 140"/>
                      <a:gd name="T15" fmla="*/ 0 h 15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40"/>
                      <a:gd name="T25" fmla="*/ 0 h 159"/>
                      <a:gd name="T26" fmla="*/ 140 w 140"/>
                      <a:gd name="T27" fmla="*/ 159 h 159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40" h="159">
                        <a:moveTo>
                          <a:pt x="140" y="159"/>
                        </a:moveTo>
                        <a:lnTo>
                          <a:pt x="128" y="134"/>
                        </a:lnTo>
                        <a:lnTo>
                          <a:pt x="109" y="115"/>
                        </a:lnTo>
                        <a:lnTo>
                          <a:pt x="83" y="95"/>
                        </a:lnTo>
                        <a:lnTo>
                          <a:pt x="38" y="70"/>
                        </a:lnTo>
                        <a:lnTo>
                          <a:pt x="7" y="51"/>
                        </a:lnTo>
                        <a:lnTo>
                          <a:pt x="0" y="3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44" name="Freeform 231">
                    <a:extLst>
                      <a:ext uri="{FF2B5EF4-FFF2-40B4-BE49-F238E27FC236}">
                        <a16:creationId xmlns:a16="http://schemas.microsoft.com/office/drawing/2014/main" id="{183169F4-B0F5-EF4A-AFE3-8D0EC6FBCC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9" y="3298"/>
                    <a:ext cx="127" cy="159"/>
                  </a:xfrm>
                  <a:custGeom>
                    <a:avLst/>
                    <a:gdLst>
                      <a:gd name="T0" fmla="*/ 127 w 127"/>
                      <a:gd name="T1" fmla="*/ 159 h 159"/>
                      <a:gd name="T2" fmla="*/ 108 w 127"/>
                      <a:gd name="T3" fmla="*/ 140 h 159"/>
                      <a:gd name="T4" fmla="*/ 76 w 127"/>
                      <a:gd name="T5" fmla="*/ 121 h 159"/>
                      <a:gd name="T6" fmla="*/ 31 w 127"/>
                      <a:gd name="T7" fmla="*/ 95 h 159"/>
                      <a:gd name="T8" fmla="*/ 12 w 127"/>
                      <a:gd name="T9" fmla="*/ 64 h 159"/>
                      <a:gd name="T10" fmla="*/ 0 w 127"/>
                      <a:gd name="T11" fmla="*/ 38 h 159"/>
                      <a:gd name="T12" fmla="*/ 0 w 127"/>
                      <a:gd name="T13" fmla="*/ 0 h 15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27"/>
                      <a:gd name="T22" fmla="*/ 0 h 159"/>
                      <a:gd name="T23" fmla="*/ 127 w 127"/>
                      <a:gd name="T24" fmla="*/ 159 h 159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27" h="159">
                        <a:moveTo>
                          <a:pt x="127" y="159"/>
                        </a:moveTo>
                        <a:lnTo>
                          <a:pt x="108" y="140"/>
                        </a:lnTo>
                        <a:lnTo>
                          <a:pt x="76" y="121"/>
                        </a:lnTo>
                        <a:lnTo>
                          <a:pt x="31" y="95"/>
                        </a:lnTo>
                        <a:lnTo>
                          <a:pt x="12" y="64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45" name="Freeform 232">
                    <a:extLst>
                      <a:ext uri="{FF2B5EF4-FFF2-40B4-BE49-F238E27FC236}">
                        <a16:creationId xmlns:a16="http://schemas.microsoft.com/office/drawing/2014/main" id="{63B3C248-DD6A-ED42-8BCB-0559E2E7A7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1" y="3298"/>
                    <a:ext cx="83" cy="159"/>
                  </a:xfrm>
                  <a:custGeom>
                    <a:avLst/>
                    <a:gdLst>
                      <a:gd name="T0" fmla="*/ 83 w 83"/>
                      <a:gd name="T1" fmla="*/ 159 h 159"/>
                      <a:gd name="T2" fmla="*/ 58 w 83"/>
                      <a:gd name="T3" fmla="*/ 134 h 159"/>
                      <a:gd name="T4" fmla="*/ 26 w 83"/>
                      <a:gd name="T5" fmla="*/ 102 h 159"/>
                      <a:gd name="T6" fmla="*/ 7 w 83"/>
                      <a:gd name="T7" fmla="*/ 57 h 159"/>
                      <a:gd name="T8" fmla="*/ 0 w 83"/>
                      <a:gd name="T9" fmla="*/ 0 h 1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159"/>
                      <a:gd name="T17" fmla="*/ 83 w 83"/>
                      <a:gd name="T18" fmla="*/ 159 h 1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159">
                        <a:moveTo>
                          <a:pt x="83" y="159"/>
                        </a:moveTo>
                        <a:lnTo>
                          <a:pt x="58" y="134"/>
                        </a:lnTo>
                        <a:lnTo>
                          <a:pt x="26" y="102"/>
                        </a:lnTo>
                        <a:lnTo>
                          <a:pt x="7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46" name="Freeform 233">
                    <a:extLst>
                      <a:ext uri="{FF2B5EF4-FFF2-40B4-BE49-F238E27FC236}">
                        <a16:creationId xmlns:a16="http://schemas.microsoft.com/office/drawing/2014/main" id="{C294D3CA-1BAA-7842-8E2C-4DFC9CA08DC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" y="3292"/>
                    <a:ext cx="25" cy="159"/>
                  </a:xfrm>
                  <a:custGeom>
                    <a:avLst/>
                    <a:gdLst>
                      <a:gd name="T0" fmla="*/ 25 w 25"/>
                      <a:gd name="T1" fmla="*/ 159 h 159"/>
                      <a:gd name="T2" fmla="*/ 19 w 25"/>
                      <a:gd name="T3" fmla="*/ 127 h 159"/>
                      <a:gd name="T4" fmla="*/ 6 w 25"/>
                      <a:gd name="T5" fmla="*/ 82 h 159"/>
                      <a:gd name="T6" fmla="*/ 0 w 25"/>
                      <a:gd name="T7" fmla="*/ 0 h 15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5"/>
                      <a:gd name="T13" fmla="*/ 0 h 159"/>
                      <a:gd name="T14" fmla="*/ 25 w 25"/>
                      <a:gd name="T15" fmla="*/ 159 h 15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5" h="159">
                        <a:moveTo>
                          <a:pt x="25" y="159"/>
                        </a:moveTo>
                        <a:lnTo>
                          <a:pt x="19" y="127"/>
                        </a:lnTo>
                        <a:lnTo>
                          <a:pt x="6" y="8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084" name="Group 235">
                <a:extLst>
                  <a:ext uri="{FF2B5EF4-FFF2-40B4-BE49-F238E27FC236}">
                    <a16:creationId xmlns:a16="http://schemas.microsoft.com/office/drawing/2014/main" id="{1ADBD755-33A8-134C-B1F7-54AE42F0BF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156" y="3230"/>
                <a:ext cx="491" cy="443"/>
                <a:chOff x="668" y="3234"/>
                <a:chExt cx="491" cy="443"/>
              </a:xfrm>
            </p:grpSpPr>
            <p:grpSp>
              <p:nvGrpSpPr>
                <p:cNvPr id="38098" name="Group 236">
                  <a:extLst>
                    <a:ext uri="{FF2B5EF4-FFF2-40B4-BE49-F238E27FC236}">
                      <a16:creationId xmlns:a16="http://schemas.microsoft.com/office/drawing/2014/main" id="{3F901BE2-7D59-F440-9478-945C2EB6FA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8" y="3234"/>
                  <a:ext cx="491" cy="227"/>
                  <a:chOff x="668" y="3230"/>
                  <a:chExt cx="491" cy="227"/>
                </a:xfrm>
              </p:grpSpPr>
              <p:grpSp>
                <p:nvGrpSpPr>
                  <p:cNvPr id="38118" name="Group 237">
                    <a:extLst>
                      <a:ext uri="{FF2B5EF4-FFF2-40B4-BE49-F238E27FC236}">
                        <a16:creationId xmlns:a16="http://schemas.microsoft.com/office/drawing/2014/main" id="{A6B12602-D0D0-B343-B0EB-0A05BC3076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8" y="3230"/>
                    <a:ext cx="491" cy="70"/>
                    <a:chOff x="668" y="3222"/>
                    <a:chExt cx="491" cy="70"/>
                  </a:xfrm>
                </p:grpSpPr>
                <p:sp>
                  <p:nvSpPr>
                    <p:cNvPr id="38127" name="Line 238">
                      <a:extLst>
                        <a:ext uri="{FF2B5EF4-FFF2-40B4-BE49-F238E27FC236}">
                          <a16:creationId xmlns:a16="http://schemas.microsoft.com/office/drawing/2014/main" id="{103FE134-F585-934E-8F96-D854E98EE55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15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28" name="Line 239">
                      <a:extLst>
                        <a:ext uri="{FF2B5EF4-FFF2-40B4-BE49-F238E27FC236}">
                          <a16:creationId xmlns:a16="http://schemas.microsoft.com/office/drawing/2014/main" id="{E568F4C2-C269-B744-B5EA-6BEC2AD12A6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94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29" name="Line 240">
                      <a:extLst>
                        <a:ext uri="{FF2B5EF4-FFF2-40B4-BE49-F238E27FC236}">
                          <a16:creationId xmlns:a16="http://schemas.microsoft.com/office/drawing/2014/main" id="{4AF6BC05-580B-4343-8742-4B0FF593605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30" name="Line 241">
                      <a:extLst>
                        <a:ext uri="{FF2B5EF4-FFF2-40B4-BE49-F238E27FC236}">
                          <a16:creationId xmlns:a16="http://schemas.microsoft.com/office/drawing/2014/main" id="{C74B2B79-101A-BF41-9894-EFDF214E466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3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31" name="Line 242">
                      <a:extLst>
                        <a:ext uri="{FF2B5EF4-FFF2-40B4-BE49-F238E27FC236}">
                          <a16:creationId xmlns:a16="http://schemas.microsoft.com/office/drawing/2014/main" id="{5F07A99F-493D-3046-BC70-46F50B6DB64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10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32" name="Line 243">
                      <a:extLst>
                        <a:ext uri="{FF2B5EF4-FFF2-40B4-BE49-F238E27FC236}">
                          <a16:creationId xmlns:a16="http://schemas.microsoft.com/office/drawing/2014/main" id="{61768D78-094D-FD41-8323-221E3D87852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852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33" name="Line 244">
                      <a:extLst>
                        <a:ext uri="{FF2B5EF4-FFF2-40B4-BE49-F238E27FC236}">
                          <a16:creationId xmlns:a16="http://schemas.microsoft.com/office/drawing/2014/main" id="{342F998B-E0CA-6B45-A27B-655983BD23D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89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34" name="Line 245">
                      <a:extLst>
                        <a:ext uri="{FF2B5EF4-FFF2-40B4-BE49-F238E27FC236}">
                          <a16:creationId xmlns:a16="http://schemas.microsoft.com/office/drawing/2014/main" id="{E6F4FCCC-BF9C-E94E-B3FE-7AF45897050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35" name="Line 246">
                      <a:extLst>
                        <a:ext uri="{FF2B5EF4-FFF2-40B4-BE49-F238E27FC236}">
                          <a16:creationId xmlns:a16="http://schemas.microsoft.com/office/drawing/2014/main" id="{08063AEB-2418-B547-A0BB-F9097D4F4C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6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119" name="Line 247">
                    <a:extLst>
                      <a:ext uri="{FF2B5EF4-FFF2-40B4-BE49-F238E27FC236}">
                        <a16:creationId xmlns:a16="http://schemas.microsoft.com/office/drawing/2014/main" id="{5BF1C49E-D85C-F449-91EF-A84BE85041D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94" y="3298"/>
                    <a:ext cx="1" cy="134"/>
                  </a:xfrm>
                  <a:prstGeom prst="line">
                    <a:avLst/>
                  </a:pr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20" name="Freeform 248">
                    <a:extLst>
                      <a:ext uri="{FF2B5EF4-FFF2-40B4-BE49-F238E27FC236}">
                        <a16:creationId xmlns:a16="http://schemas.microsoft.com/office/drawing/2014/main" id="{ACD40DC3-34B2-4347-B4F5-3103DAAD46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9" y="3292"/>
                    <a:ext cx="27" cy="140"/>
                  </a:xfrm>
                  <a:custGeom>
                    <a:avLst/>
                    <a:gdLst>
                      <a:gd name="T0" fmla="*/ 54 w 19"/>
                      <a:gd name="T1" fmla="*/ 140 h 140"/>
                      <a:gd name="T2" fmla="*/ 18 w 19"/>
                      <a:gd name="T3" fmla="*/ 101 h 140"/>
                      <a:gd name="T4" fmla="*/ 18 w 19"/>
                      <a:gd name="T5" fmla="*/ 57 h 140"/>
                      <a:gd name="T6" fmla="*/ 0 w 19"/>
                      <a:gd name="T7" fmla="*/ 0 h 14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9"/>
                      <a:gd name="T13" fmla="*/ 0 h 140"/>
                      <a:gd name="T14" fmla="*/ 19 w 19"/>
                      <a:gd name="T15" fmla="*/ 140 h 14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9" h="140">
                        <a:moveTo>
                          <a:pt x="19" y="140"/>
                        </a:moveTo>
                        <a:lnTo>
                          <a:pt x="6" y="101"/>
                        </a:lnTo>
                        <a:lnTo>
                          <a:pt x="6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21" name="Freeform 249">
                    <a:extLst>
                      <a:ext uri="{FF2B5EF4-FFF2-40B4-BE49-F238E27FC236}">
                        <a16:creationId xmlns:a16="http://schemas.microsoft.com/office/drawing/2014/main" id="{D594A2BD-1084-D34F-A68C-72164D8662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" y="3298"/>
                    <a:ext cx="59" cy="134"/>
                  </a:xfrm>
                  <a:custGeom>
                    <a:avLst/>
                    <a:gdLst>
                      <a:gd name="T0" fmla="*/ 79 w 51"/>
                      <a:gd name="T1" fmla="*/ 134 h 134"/>
                      <a:gd name="T2" fmla="*/ 69 w 51"/>
                      <a:gd name="T3" fmla="*/ 115 h 134"/>
                      <a:gd name="T4" fmla="*/ 50 w 51"/>
                      <a:gd name="T5" fmla="*/ 89 h 134"/>
                      <a:gd name="T6" fmla="*/ 29 w 51"/>
                      <a:gd name="T7" fmla="*/ 51 h 134"/>
                      <a:gd name="T8" fmla="*/ 20 w 51"/>
                      <a:gd name="T9" fmla="*/ 32 h 134"/>
                      <a:gd name="T10" fmla="*/ 10 w 51"/>
                      <a:gd name="T11" fmla="*/ 6 h 134"/>
                      <a:gd name="T12" fmla="*/ 0 w 51"/>
                      <a:gd name="T13" fmla="*/ 0 h 13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1"/>
                      <a:gd name="T22" fmla="*/ 0 h 134"/>
                      <a:gd name="T23" fmla="*/ 51 w 51"/>
                      <a:gd name="T24" fmla="*/ 134 h 13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1" h="134">
                        <a:moveTo>
                          <a:pt x="51" y="134"/>
                        </a:moveTo>
                        <a:lnTo>
                          <a:pt x="45" y="115"/>
                        </a:lnTo>
                        <a:lnTo>
                          <a:pt x="32" y="89"/>
                        </a:lnTo>
                        <a:lnTo>
                          <a:pt x="19" y="51"/>
                        </a:lnTo>
                        <a:lnTo>
                          <a:pt x="13" y="32"/>
                        </a:lnTo>
                        <a:lnTo>
                          <a:pt x="7" y="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22" name="Freeform 250">
                    <a:extLst>
                      <a:ext uri="{FF2B5EF4-FFF2-40B4-BE49-F238E27FC236}">
                        <a16:creationId xmlns:a16="http://schemas.microsoft.com/office/drawing/2014/main" id="{4DC0B5A4-45B6-0749-84FC-36952BE1A9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6" y="3296"/>
                    <a:ext cx="99" cy="136"/>
                  </a:xfrm>
                  <a:custGeom>
                    <a:avLst/>
                    <a:gdLst>
                      <a:gd name="T0" fmla="*/ 107 w 95"/>
                      <a:gd name="T1" fmla="*/ 154 h 128"/>
                      <a:gd name="T2" fmla="*/ 93 w 95"/>
                      <a:gd name="T3" fmla="*/ 131 h 128"/>
                      <a:gd name="T4" fmla="*/ 72 w 95"/>
                      <a:gd name="T5" fmla="*/ 107 h 128"/>
                      <a:gd name="T6" fmla="*/ 50 w 95"/>
                      <a:gd name="T7" fmla="*/ 77 h 128"/>
                      <a:gd name="T8" fmla="*/ 22 w 95"/>
                      <a:gd name="T9" fmla="*/ 47 h 128"/>
                      <a:gd name="T10" fmla="*/ 15 w 95"/>
                      <a:gd name="T11" fmla="*/ 32 h 128"/>
                      <a:gd name="T12" fmla="*/ 6 w 95"/>
                      <a:gd name="T13" fmla="*/ 7 h 128"/>
                      <a:gd name="T14" fmla="*/ 0 w 95"/>
                      <a:gd name="T15" fmla="*/ 0 h 1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95"/>
                      <a:gd name="T25" fmla="*/ 0 h 128"/>
                      <a:gd name="T26" fmla="*/ 95 w 95"/>
                      <a:gd name="T27" fmla="*/ 128 h 12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95" h="128">
                        <a:moveTo>
                          <a:pt x="95" y="128"/>
                        </a:moveTo>
                        <a:lnTo>
                          <a:pt x="82" y="109"/>
                        </a:lnTo>
                        <a:lnTo>
                          <a:pt x="63" y="89"/>
                        </a:lnTo>
                        <a:lnTo>
                          <a:pt x="44" y="64"/>
                        </a:lnTo>
                        <a:lnTo>
                          <a:pt x="19" y="39"/>
                        </a:lnTo>
                        <a:lnTo>
                          <a:pt x="12" y="26"/>
                        </a:lnTo>
                        <a:lnTo>
                          <a:pt x="6" y="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23" name="Freeform 251">
                    <a:extLst>
                      <a:ext uri="{FF2B5EF4-FFF2-40B4-BE49-F238E27FC236}">
                        <a16:creationId xmlns:a16="http://schemas.microsoft.com/office/drawing/2014/main" id="{CAC01F13-A2D1-1940-AE25-66196AEE39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" y="3298"/>
                    <a:ext cx="140" cy="159"/>
                  </a:xfrm>
                  <a:custGeom>
                    <a:avLst/>
                    <a:gdLst>
                      <a:gd name="T0" fmla="*/ 140 w 140"/>
                      <a:gd name="T1" fmla="*/ 159 h 159"/>
                      <a:gd name="T2" fmla="*/ 128 w 140"/>
                      <a:gd name="T3" fmla="*/ 134 h 159"/>
                      <a:gd name="T4" fmla="*/ 109 w 140"/>
                      <a:gd name="T5" fmla="*/ 115 h 159"/>
                      <a:gd name="T6" fmla="*/ 83 w 140"/>
                      <a:gd name="T7" fmla="*/ 95 h 159"/>
                      <a:gd name="T8" fmla="*/ 38 w 140"/>
                      <a:gd name="T9" fmla="*/ 70 h 159"/>
                      <a:gd name="T10" fmla="*/ 7 w 140"/>
                      <a:gd name="T11" fmla="*/ 51 h 159"/>
                      <a:gd name="T12" fmla="*/ 0 w 140"/>
                      <a:gd name="T13" fmla="*/ 32 h 159"/>
                      <a:gd name="T14" fmla="*/ 0 w 140"/>
                      <a:gd name="T15" fmla="*/ 0 h 15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40"/>
                      <a:gd name="T25" fmla="*/ 0 h 159"/>
                      <a:gd name="T26" fmla="*/ 140 w 140"/>
                      <a:gd name="T27" fmla="*/ 159 h 159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40" h="159">
                        <a:moveTo>
                          <a:pt x="140" y="159"/>
                        </a:moveTo>
                        <a:lnTo>
                          <a:pt x="128" y="134"/>
                        </a:lnTo>
                        <a:lnTo>
                          <a:pt x="109" y="115"/>
                        </a:lnTo>
                        <a:lnTo>
                          <a:pt x="83" y="95"/>
                        </a:lnTo>
                        <a:lnTo>
                          <a:pt x="38" y="70"/>
                        </a:lnTo>
                        <a:lnTo>
                          <a:pt x="7" y="51"/>
                        </a:lnTo>
                        <a:lnTo>
                          <a:pt x="0" y="3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24" name="Freeform 252">
                    <a:extLst>
                      <a:ext uri="{FF2B5EF4-FFF2-40B4-BE49-F238E27FC236}">
                        <a16:creationId xmlns:a16="http://schemas.microsoft.com/office/drawing/2014/main" id="{55ADDCDB-0700-9A4B-8A49-11CD47A6CD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9" y="3298"/>
                    <a:ext cx="127" cy="159"/>
                  </a:xfrm>
                  <a:custGeom>
                    <a:avLst/>
                    <a:gdLst>
                      <a:gd name="T0" fmla="*/ 127 w 127"/>
                      <a:gd name="T1" fmla="*/ 159 h 159"/>
                      <a:gd name="T2" fmla="*/ 108 w 127"/>
                      <a:gd name="T3" fmla="*/ 140 h 159"/>
                      <a:gd name="T4" fmla="*/ 76 w 127"/>
                      <a:gd name="T5" fmla="*/ 121 h 159"/>
                      <a:gd name="T6" fmla="*/ 31 w 127"/>
                      <a:gd name="T7" fmla="*/ 95 h 159"/>
                      <a:gd name="T8" fmla="*/ 12 w 127"/>
                      <a:gd name="T9" fmla="*/ 64 h 159"/>
                      <a:gd name="T10" fmla="*/ 0 w 127"/>
                      <a:gd name="T11" fmla="*/ 38 h 159"/>
                      <a:gd name="T12" fmla="*/ 0 w 127"/>
                      <a:gd name="T13" fmla="*/ 0 h 15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27"/>
                      <a:gd name="T22" fmla="*/ 0 h 159"/>
                      <a:gd name="T23" fmla="*/ 127 w 127"/>
                      <a:gd name="T24" fmla="*/ 159 h 159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27" h="159">
                        <a:moveTo>
                          <a:pt x="127" y="159"/>
                        </a:moveTo>
                        <a:lnTo>
                          <a:pt x="108" y="140"/>
                        </a:lnTo>
                        <a:lnTo>
                          <a:pt x="76" y="121"/>
                        </a:lnTo>
                        <a:lnTo>
                          <a:pt x="31" y="95"/>
                        </a:lnTo>
                        <a:lnTo>
                          <a:pt x="12" y="64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25" name="Freeform 253">
                    <a:extLst>
                      <a:ext uri="{FF2B5EF4-FFF2-40B4-BE49-F238E27FC236}">
                        <a16:creationId xmlns:a16="http://schemas.microsoft.com/office/drawing/2014/main" id="{A9CF6F4D-E81C-F742-B526-7831BA5471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1" y="3298"/>
                    <a:ext cx="83" cy="159"/>
                  </a:xfrm>
                  <a:custGeom>
                    <a:avLst/>
                    <a:gdLst>
                      <a:gd name="T0" fmla="*/ 83 w 83"/>
                      <a:gd name="T1" fmla="*/ 159 h 159"/>
                      <a:gd name="T2" fmla="*/ 58 w 83"/>
                      <a:gd name="T3" fmla="*/ 134 h 159"/>
                      <a:gd name="T4" fmla="*/ 26 w 83"/>
                      <a:gd name="T5" fmla="*/ 102 h 159"/>
                      <a:gd name="T6" fmla="*/ 7 w 83"/>
                      <a:gd name="T7" fmla="*/ 57 h 159"/>
                      <a:gd name="T8" fmla="*/ 0 w 83"/>
                      <a:gd name="T9" fmla="*/ 0 h 1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159"/>
                      <a:gd name="T17" fmla="*/ 83 w 83"/>
                      <a:gd name="T18" fmla="*/ 159 h 1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159">
                        <a:moveTo>
                          <a:pt x="83" y="159"/>
                        </a:moveTo>
                        <a:lnTo>
                          <a:pt x="58" y="134"/>
                        </a:lnTo>
                        <a:lnTo>
                          <a:pt x="26" y="102"/>
                        </a:lnTo>
                        <a:lnTo>
                          <a:pt x="7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26" name="Freeform 254">
                    <a:extLst>
                      <a:ext uri="{FF2B5EF4-FFF2-40B4-BE49-F238E27FC236}">
                        <a16:creationId xmlns:a16="http://schemas.microsoft.com/office/drawing/2014/main" id="{E5D2139B-B033-7B4B-8948-9C572946DE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" y="3292"/>
                    <a:ext cx="25" cy="159"/>
                  </a:xfrm>
                  <a:custGeom>
                    <a:avLst/>
                    <a:gdLst>
                      <a:gd name="T0" fmla="*/ 25 w 25"/>
                      <a:gd name="T1" fmla="*/ 159 h 159"/>
                      <a:gd name="T2" fmla="*/ 19 w 25"/>
                      <a:gd name="T3" fmla="*/ 127 h 159"/>
                      <a:gd name="T4" fmla="*/ 6 w 25"/>
                      <a:gd name="T5" fmla="*/ 82 h 159"/>
                      <a:gd name="T6" fmla="*/ 0 w 25"/>
                      <a:gd name="T7" fmla="*/ 0 h 15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5"/>
                      <a:gd name="T13" fmla="*/ 0 h 159"/>
                      <a:gd name="T14" fmla="*/ 25 w 25"/>
                      <a:gd name="T15" fmla="*/ 159 h 15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5" h="159">
                        <a:moveTo>
                          <a:pt x="25" y="159"/>
                        </a:moveTo>
                        <a:lnTo>
                          <a:pt x="19" y="127"/>
                        </a:lnTo>
                        <a:lnTo>
                          <a:pt x="6" y="8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099" name="Group 255">
                  <a:extLst>
                    <a:ext uri="{FF2B5EF4-FFF2-40B4-BE49-F238E27FC236}">
                      <a16:creationId xmlns:a16="http://schemas.microsoft.com/office/drawing/2014/main" id="{4434E78D-FEFE-B249-9DFF-7D839C3A90E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668" y="3450"/>
                  <a:ext cx="491" cy="227"/>
                  <a:chOff x="668" y="3230"/>
                  <a:chExt cx="491" cy="227"/>
                </a:xfrm>
              </p:grpSpPr>
              <p:grpSp>
                <p:nvGrpSpPr>
                  <p:cNvPr id="38100" name="Group 256">
                    <a:extLst>
                      <a:ext uri="{FF2B5EF4-FFF2-40B4-BE49-F238E27FC236}">
                        <a16:creationId xmlns:a16="http://schemas.microsoft.com/office/drawing/2014/main" id="{34E0B32B-6296-A049-9C50-5B674739272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8" y="3230"/>
                    <a:ext cx="491" cy="70"/>
                    <a:chOff x="668" y="3222"/>
                    <a:chExt cx="491" cy="70"/>
                  </a:xfrm>
                </p:grpSpPr>
                <p:sp>
                  <p:nvSpPr>
                    <p:cNvPr id="38109" name="Line 257">
                      <a:extLst>
                        <a:ext uri="{FF2B5EF4-FFF2-40B4-BE49-F238E27FC236}">
                          <a16:creationId xmlns:a16="http://schemas.microsoft.com/office/drawing/2014/main" id="{21397922-2CD9-0645-BDB0-0F3F1577ABF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15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10" name="Line 258">
                      <a:extLst>
                        <a:ext uri="{FF2B5EF4-FFF2-40B4-BE49-F238E27FC236}">
                          <a16:creationId xmlns:a16="http://schemas.microsoft.com/office/drawing/2014/main" id="{CD0418F6-4C4B-0940-9268-97BAD362331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94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11" name="Line 259">
                      <a:extLst>
                        <a:ext uri="{FF2B5EF4-FFF2-40B4-BE49-F238E27FC236}">
                          <a16:creationId xmlns:a16="http://schemas.microsoft.com/office/drawing/2014/main" id="{445BD1F9-C3E5-914E-80B8-8DE5EB59821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12" name="Line 260">
                      <a:extLst>
                        <a:ext uri="{FF2B5EF4-FFF2-40B4-BE49-F238E27FC236}">
                          <a16:creationId xmlns:a16="http://schemas.microsoft.com/office/drawing/2014/main" id="{C6A6D909-7977-E544-A335-68E9E5735A6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3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13" name="Line 261">
                      <a:extLst>
                        <a:ext uri="{FF2B5EF4-FFF2-40B4-BE49-F238E27FC236}">
                          <a16:creationId xmlns:a16="http://schemas.microsoft.com/office/drawing/2014/main" id="{2C1C9558-8CE6-934A-82C4-2CAB01A1B5B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10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14" name="Line 262">
                      <a:extLst>
                        <a:ext uri="{FF2B5EF4-FFF2-40B4-BE49-F238E27FC236}">
                          <a16:creationId xmlns:a16="http://schemas.microsoft.com/office/drawing/2014/main" id="{BD900C25-EAAC-B041-A060-24FBD28D08A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852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15" name="Line 263">
                      <a:extLst>
                        <a:ext uri="{FF2B5EF4-FFF2-40B4-BE49-F238E27FC236}">
                          <a16:creationId xmlns:a16="http://schemas.microsoft.com/office/drawing/2014/main" id="{3BA8D662-3324-6D49-887C-1D8CE1595FF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89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16" name="Line 264">
                      <a:extLst>
                        <a:ext uri="{FF2B5EF4-FFF2-40B4-BE49-F238E27FC236}">
                          <a16:creationId xmlns:a16="http://schemas.microsoft.com/office/drawing/2014/main" id="{D5CAD68E-5C8E-AA49-B2D8-15527366B49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17" name="Line 265">
                      <a:extLst>
                        <a:ext uri="{FF2B5EF4-FFF2-40B4-BE49-F238E27FC236}">
                          <a16:creationId xmlns:a16="http://schemas.microsoft.com/office/drawing/2014/main" id="{DF85A3A4-B77B-E940-8C3B-568F2C6927D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6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101" name="Line 266">
                    <a:extLst>
                      <a:ext uri="{FF2B5EF4-FFF2-40B4-BE49-F238E27FC236}">
                        <a16:creationId xmlns:a16="http://schemas.microsoft.com/office/drawing/2014/main" id="{EF125136-0351-2341-9602-0066F4D4A7A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94" y="3298"/>
                    <a:ext cx="1" cy="134"/>
                  </a:xfrm>
                  <a:prstGeom prst="line">
                    <a:avLst/>
                  </a:pr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02" name="Freeform 267">
                    <a:extLst>
                      <a:ext uri="{FF2B5EF4-FFF2-40B4-BE49-F238E27FC236}">
                        <a16:creationId xmlns:a16="http://schemas.microsoft.com/office/drawing/2014/main" id="{0B665C69-A1FB-6445-929F-AFE8FBD2F8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9" y="3292"/>
                    <a:ext cx="27" cy="140"/>
                  </a:xfrm>
                  <a:custGeom>
                    <a:avLst/>
                    <a:gdLst>
                      <a:gd name="T0" fmla="*/ 54 w 19"/>
                      <a:gd name="T1" fmla="*/ 140 h 140"/>
                      <a:gd name="T2" fmla="*/ 18 w 19"/>
                      <a:gd name="T3" fmla="*/ 101 h 140"/>
                      <a:gd name="T4" fmla="*/ 18 w 19"/>
                      <a:gd name="T5" fmla="*/ 57 h 140"/>
                      <a:gd name="T6" fmla="*/ 0 w 19"/>
                      <a:gd name="T7" fmla="*/ 0 h 14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9"/>
                      <a:gd name="T13" fmla="*/ 0 h 140"/>
                      <a:gd name="T14" fmla="*/ 19 w 19"/>
                      <a:gd name="T15" fmla="*/ 140 h 14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9" h="140">
                        <a:moveTo>
                          <a:pt x="19" y="140"/>
                        </a:moveTo>
                        <a:lnTo>
                          <a:pt x="6" y="101"/>
                        </a:lnTo>
                        <a:lnTo>
                          <a:pt x="6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03" name="Freeform 268">
                    <a:extLst>
                      <a:ext uri="{FF2B5EF4-FFF2-40B4-BE49-F238E27FC236}">
                        <a16:creationId xmlns:a16="http://schemas.microsoft.com/office/drawing/2014/main" id="{CEEF6027-0690-7849-87B5-D3984FA2F6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" y="3298"/>
                    <a:ext cx="59" cy="134"/>
                  </a:xfrm>
                  <a:custGeom>
                    <a:avLst/>
                    <a:gdLst>
                      <a:gd name="T0" fmla="*/ 79 w 51"/>
                      <a:gd name="T1" fmla="*/ 134 h 134"/>
                      <a:gd name="T2" fmla="*/ 69 w 51"/>
                      <a:gd name="T3" fmla="*/ 115 h 134"/>
                      <a:gd name="T4" fmla="*/ 50 w 51"/>
                      <a:gd name="T5" fmla="*/ 89 h 134"/>
                      <a:gd name="T6" fmla="*/ 29 w 51"/>
                      <a:gd name="T7" fmla="*/ 51 h 134"/>
                      <a:gd name="T8" fmla="*/ 20 w 51"/>
                      <a:gd name="T9" fmla="*/ 32 h 134"/>
                      <a:gd name="T10" fmla="*/ 10 w 51"/>
                      <a:gd name="T11" fmla="*/ 6 h 134"/>
                      <a:gd name="T12" fmla="*/ 0 w 51"/>
                      <a:gd name="T13" fmla="*/ 0 h 13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1"/>
                      <a:gd name="T22" fmla="*/ 0 h 134"/>
                      <a:gd name="T23" fmla="*/ 51 w 51"/>
                      <a:gd name="T24" fmla="*/ 134 h 13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1" h="134">
                        <a:moveTo>
                          <a:pt x="51" y="134"/>
                        </a:moveTo>
                        <a:lnTo>
                          <a:pt x="45" y="115"/>
                        </a:lnTo>
                        <a:lnTo>
                          <a:pt x="32" y="89"/>
                        </a:lnTo>
                        <a:lnTo>
                          <a:pt x="19" y="51"/>
                        </a:lnTo>
                        <a:lnTo>
                          <a:pt x="13" y="32"/>
                        </a:lnTo>
                        <a:lnTo>
                          <a:pt x="7" y="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04" name="Freeform 269">
                    <a:extLst>
                      <a:ext uri="{FF2B5EF4-FFF2-40B4-BE49-F238E27FC236}">
                        <a16:creationId xmlns:a16="http://schemas.microsoft.com/office/drawing/2014/main" id="{2062ACD1-7381-B94A-8155-7E8ED4677E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6" y="3296"/>
                    <a:ext cx="99" cy="136"/>
                  </a:xfrm>
                  <a:custGeom>
                    <a:avLst/>
                    <a:gdLst>
                      <a:gd name="T0" fmla="*/ 107 w 95"/>
                      <a:gd name="T1" fmla="*/ 154 h 128"/>
                      <a:gd name="T2" fmla="*/ 93 w 95"/>
                      <a:gd name="T3" fmla="*/ 131 h 128"/>
                      <a:gd name="T4" fmla="*/ 72 w 95"/>
                      <a:gd name="T5" fmla="*/ 107 h 128"/>
                      <a:gd name="T6" fmla="*/ 50 w 95"/>
                      <a:gd name="T7" fmla="*/ 77 h 128"/>
                      <a:gd name="T8" fmla="*/ 22 w 95"/>
                      <a:gd name="T9" fmla="*/ 47 h 128"/>
                      <a:gd name="T10" fmla="*/ 15 w 95"/>
                      <a:gd name="T11" fmla="*/ 32 h 128"/>
                      <a:gd name="T12" fmla="*/ 6 w 95"/>
                      <a:gd name="T13" fmla="*/ 7 h 128"/>
                      <a:gd name="T14" fmla="*/ 0 w 95"/>
                      <a:gd name="T15" fmla="*/ 0 h 1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95"/>
                      <a:gd name="T25" fmla="*/ 0 h 128"/>
                      <a:gd name="T26" fmla="*/ 95 w 95"/>
                      <a:gd name="T27" fmla="*/ 128 h 12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95" h="128">
                        <a:moveTo>
                          <a:pt x="95" y="128"/>
                        </a:moveTo>
                        <a:lnTo>
                          <a:pt x="82" y="109"/>
                        </a:lnTo>
                        <a:lnTo>
                          <a:pt x="63" y="89"/>
                        </a:lnTo>
                        <a:lnTo>
                          <a:pt x="44" y="64"/>
                        </a:lnTo>
                        <a:lnTo>
                          <a:pt x="19" y="39"/>
                        </a:lnTo>
                        <a:lnTo>
                          <a:pt x="12" y="26"/>
                        </a:lnTo>
                        <a:lnTo>
                          <a:pt x="6" y="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05" name="Freeform 270">
                    <a:extLst>
                      <a:ext uri="{FF2B5EF4-FFF2-40B4-BE49-F238E27FC236}">
                        <a16:creationId xmlns:a16="http://schemas.microsoft.com/office/drawing/2014/main" id="{04E3869B-E05E-1B49-8435-DC3F9713F6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" y="3298"/>
                    <a:ext cx="140" cy="159"/>
                  </a:xfrm>
                  <a:custGeom>
                    <a:avLst/>
                    <a:gdLst>
                      <a:gd name="T0" fmla="*/ 140 w 140"/>
                      <a:gd name="T1" fmla="*/ 159 h 159"/>
                      <a:gd name="T2" fmla="*/ 128 w 140"/>
                      <a:gd name="T3" fmla="*/ 134 h 159"/>
                      <a:gd name="T4" fmla="*/ 109 w 140"/>
                      <a:gd name="T5" fmla="*/ 115 h 159"/>
                      <a:gd name="T6" fmla="*/ 83 w 140"/>
                      <a:gd name="T7" fmla="*/ 95 h 159"/>
                      <a:gd name="T8" fmla="*/ 38 w 140"/>
                      <a:gd name="T9" fmla="*/ 70 h 159"/>
                      <a:gd name="T10" fmla="*/ 7 w 140"/>
                      <a:gd name="T11" fmla="*/ 51 h 159"/>
                      <a:gd name="T12" fmla="*/ 0 w 140"/>
                      <a:gd name="T13" fmla="*/ 32 h 159"/>
                      <a:gd name="T14" fmla="*/ 0 w 140"/>
                      <a:gd name="T15" fmla="*/ 0 h 15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40"/>
                      <a:gd name="T25" fmla="*/ 0 h 159"/>
                      <a:gd name="T26" fmla="*/ 140 w 140"/>
                      <a:gd name="T27" fmla="*/ 159 h 159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40" h="159">
                        <a:moveTo>
                          <a:pt x="140" y="159"/>
                        </a:moveTo>
                        <a:lnTo>
                          <a:pt x="128" y="134"/>
                        </a:lnTo>
                        <a:lnTo>
                          <a:pt x="109" y="115"/>
                        </a:lnTo>
                        <a:lnTo>
                          <a:pt x="83" y="95"/>
                        </a:lnTo>
                        <a:lnTo>
                          <a:pt x="38" y="70"/>
                        </a:lnTo>
                        <a:lnTo>
                          <a:pt x="7" y="51"/>
                        </a:lnTo>
                        <a:lnTo>
                          <a:pt x="0" y="3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06" name="Freeform 271">
                    <a:extLst>
                      <a:ext uri="{FF2B5EF4-FFF2-40B4-BE49-F238E27FC236}">
                        <a16:creationId xmlns:a16="http://schemas.microsoft.com/office/drawing/2014/main" id="{2A95B120-49B0-1442-9BDE-40B7EEC618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9" y="3298"/>
                    <a:ext cx="127" cy="159"/>
                  </a:xfrm>
                  <a:custGeom>
                    <a:avLst/>
                    <a:gdLst>
                      <a:gd name="T0" fmla="*/ 127 w 127"/>
                      <a:gd name="T1" fmla="*/ 159 h 159"/>
                      <a:gd name="T2" fmla="*/ 108 w 127"/>
                      <a:gd name="T3" fmla="*/ 140 h 159"/>
                      <a:gd name="T4" fmla="*/ 76 w 127"/>
                      <a:gd name="T5" fmla="*/ 121 h 159"/>
                      <a:gd name="T6" fmla="*/ 31 w 127"/>
                      <a:gd name="T7" fmla="*/ 95 h 159"/>
                      <a:gd name="T8" fmla="*/ 12 w 127"/>
                      <a:gd name="T9" fmla="*/ 64 h 159"/>
                      <a:gd name="T10" fmla="*/ 0 w 127"/>
                      <a:gd name="T11" fmla="*/ 38 h 159"/>
                      <a:gd name="T12" fmla="*/ 0 w 127"/>
                      <a:gd name="T13" fmla="*/ 0 h 15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27"/>
                      <a:gd name="T22" fmla="*/ 0 h 159"/>
                      <a:gd name="T23" fmla="*/ 127 w 127"/>
                      <a:gd name="T24" fmla="*/ 159 h 159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27" h="159">
                        <a:moveTo>
                          <a:pt x="127" y="159"/>
                        </a:moveTo>
                        <a:lnTo>
                          <a:pt x="108" y="140"/>
                        </a:lnTo>
                        <a:lnTo>
                          <a:pt x="76" y="121"/>
                        </a:lnTo>
                        <a:lnTo>
                          <a:pt x="31" y="95"/>
                        </a:lnTo>
                        <a:lnTo>
                          <a:pt x="12" y="64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07" name="Freeform 272">
                    <a:extLst>
                      <a:ext uri="{FF2B5EF4-FFF2-40B4-BE49-F238E27FC236}">
                        <a16:creationId xmlns:a16="http://schemas.microsoft.com/office/drawing/2014/main" id="{49FD6DD1-F1A6-6542-85AB-08F2C4E185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1" y="3298"/>
                    <a:ext cx="83" cy="159"/>
                  </a:xfrm>
                  <a:custGeom>
                    <a:avLst/>
                    <a:gdLst>
                      <a:gd name="T0" fmla="*/ 83 w 83"/>
                      <a:gd name="T1" fmla="*/ 159 h 159"/>
                      <a:gd name="T2" fmla="*/ 58 w 83"/>
                      <a:gd name="T3" fmla="*/ 134 h 159"/>
                      <a:gd name="T4" fmla="*/ 26 w 83"/>
                      <a:gd name="T5" fmla="*/ 102 h 159"/>
                      <a:gd name="T6" fmla="*/ 7 w 83"/>
                      <a:gd name="T7" fmla="*/ 57 h 159"/>
                      <a:gd name="T8" fmla="*/ 0 w 83"/>
                      <a:gd name="T9" fmla="*/ 0 h 1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159"/>
                      <a:gd name="T17" fmla="*/ 83 w 83"/>
                      <a:gd name="T18" fmla="*/ 159 h 1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159">
                        <a:moveTo>
                          <a:pt x="83" y="159"/>
                        </a:moveTo>
                        <a:lnTo>
                          <a:pt x="58" y="134"/>
                        </a:lnTo>
                        <a:lnTo>
                          <a:pt x="26" y="102"/>
                        </a:lnTo>
                        <a:lnTo>
                          <a:pt x="7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08" name="Freeform 273">
                    <a:extLst>
                      <a:ext uri="{FF2B5EF4-FFF2-40B4-BE49-F238E27FC236}">
                        <a16:creationId xmlns:a16="http://schemas.microsoft.com/office/drawing/2014/main" id="{C78FE63F-120D-8540-B5F5-3558EE8F9B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" y="3292"/>
                    <a:ext cx="25" cy="159"/>
                  </a:xfrm>
                  <a:custGeom>
                    <a:avLst/>
                    <a:gdLst>
                      <a:gd name="T0" fmla="*/ 25 w 25"/>
                      <a:gd name="T1" fmla="*/ 159 h 159"/>
                      <a:gd name="T2" fmla="*/ 19 w 25"/>
                      <a:gd name="T3" fmla="*/ 127 h 159"/>
                      <a:gd name="T4" fmla="*/ 6 w 25"/>
                      <a:gd name="T5" fmla="*/ 82 h 159"/>
                      <a:gd name="T6" fmla="*/ 0 w 25"/>
                      <a:gd name="T7" fmla="*/ 0 h 15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5"/>
                      <a:gd name="T13" fmla="*/ 0 h 159"/>
                      <a:gd name="T14" fmla="*/ 25 w 25"/>
                      <a:gd name="T15" fmla="*/ 159 h 15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5" h="159">
                        <a:moveTo>
                          <a:pt x="25" y="159"/>
                        </a:moveTo>
                        <a:lnTo>
                          <a:pt x="19" y="127"/>
                        </a:lnTo>
                        <a:lnTo>
                          <a:pt x="6" y="8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8085" name="Line 274">
                <a:extLst>
                  <a:ext uri="{FF2B5EF4-FFF2-40B4-BE49-F238E27FC236}">
                    <a16:creationId xmlns:a16="http://schemas.microsoft.com/office/drawing/2014/main" id="{C5978265-9B72-264C-AA37-9A8C0FD700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6" y="3228"/>
                <a:ext cx="0" cy="448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86" name="Rectangle 183">
                <a:extLst>
                  <a:ext uri="{FF2B5EF4-FFF2-40B4-BE49-F238E27FC236}">
                    <a16:creationId xmlns:a16="http://schemas.microsoft.com/office/drawing/2014/main" id="{B8916ED3-8DD1-D34F-B3A4-8471C31E4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9" y="3409"/>
                <a:ext cx="325" cy="77"/>
              </a:xfrm>
              <a:prstGeom prst="rect">
                <a:avLst/>
              </a:prstGeom>
              <a:solidFill>
                <a:srgbClr val="009999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38087" name="Line 184">
                <a:extLst>
                  <a:ext uri="{FF2B5EF4-FFF2-40B4-BE49-F238E27FC236}">
                    <a16:creationId xmlns:a16="http://schemas.microsoft.com/office/drawing/2014/main" id="{542B4889-7A6A-3B42-A0F6-CDD4045B70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88" y="3406"/>
                <a:ext cx="1" cy="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88" name="Line 185">
                <a:extLst>
                  <a:ext uri="{FF2B5EF4-FFF2-40B4-BE49-F238E27FC236}">
                    <a16:creationId xmlns:a16="http://schemas.microsoft.com/office/drawing/2014/main" id="{AB320D42-51E6-C54C-AF54-2CA13870C4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0" y="3406"/>
                <a:ext cx="1" cy="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89" name="Line 186">
                <a:extLst>
                  <a:ext uri="{FF2B5EF4-FFF2-40B4-BE49-F238E27FC236}">
                    <a16:creationId xmlns:a16="http://schemas.microsoft.com/office/drawing/2014/main" id="{B08EB431-735F-734B-8471-4E9D4220AB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9" y="3406"/>
                <a:ext cx="1" cy="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90" name="Line 187">
                <a:extLst>
                  <a:ext uri="{FF2B5EF4-FFF2-40B4-BE49-F238E27FC236}">
                    <a16:creationId xmlns:a16="http://schemas.microsoft.com/office/drawing/2014/main" id="{DE3FEA1B-BCD8-C14C-B489-8708DE4766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24" y="3406"/>
                <a:ext cx="1" cy="7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091" name="Group 193">
                <a:extLst>
                  <a:ext uri="{FF2B5EF4-FFF2-40B4-BE49-F238E27FC236}">
                    <a16:creationId xmlns:a16="http://schemas.microsoft.com/office/drawing/2014/main" id="{C88AACAC-31A3-9B49-AE3D-965DE8AB27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2" y="3406"/>
                <a:ext cx="147" cy="77"/>
                <a:chOff x="1152" y="3406"/>
                <a:chExt cx="147" cy="77"/>
              </a:xfrm>
            </p:grpSpPr>
            <p:sp>
              <p:nvSpPr>
                <p:cNvPr id="38093" name="Line 188">
                  <a:extLst>
                    <a:ext uri="{FF2B5EF4-FFF2-40B4-BE49-F238E27FC236}">
                      <a16:creationId xmlns:a16="http://schemas.microsoft.com/office/drawing/2014/main" id="{4B998782-CE3F-924F-ABD2-629AC2B0E1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98" y="3406"/>
                  <a:ext cx="1" cy="7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4" name="Line 189">
                  <a:extLst>
                    <a:ext uri="{FF2B5EF4-FFF2-40B4-BE49-F238E27FC236}">
                      <a16:creationId xmlns:a16="http://schemas.microsoft.com/office/drawing/2014/main" id="{D316CA3F-8233-2741-A136-15553B754C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52" y="3406"/>
                  <a:ext cx="1" cy="7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5" name="Line 190">
                  <a:extLst>
                    <a:ext uri="{FF2B5EF4-FFF2-40B4-BE49-F238E27FC236}">
                      <a16:creationId xmlns:a16="http://schemas.microsoft.com/office/drawing/2014/main" id="{03DD2CF9-4308-E14A-A733-0076830A43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9" y="3406"/>
                  <a:ext cx="1" cy="7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6" name="Line 191">
                  <a:extLst>
                    <a:ext uri="{FF2B5EF4-FFF2-40B4-BE49-F238E27FC236}">
                      <a16:creationId xmlns:a16="http://schemas.microsoft.com/office/drawing/2014/main" id="{A3FFB214-7E28-9B47-9F36-0F4883001B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79" y="3406"/>
                  <a:ext cx="1" cy="7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7" name="Line 192">
                  <a:extLst>
                    <a:ext uri="{FF2B5EF4-FFF2-40B4-BE49-F238E27FC236}">
                      <a16:creationId xmlns:a16="http://schemas.microsoft.com/office/drawing/2014/main" id="{8710523B-22DA-B94D-B1B6-11E0440F39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53" y="3406"/>
                  <a:ext cx="1" cy="7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092" name="Freeform 45">
                <a:extLst>
                  <a:ext uri="{FF2B5EF4-FFF2-40B4-BE49-F238E27FC236}">
                    <a16:creationId xmlns:a16="http://schemas.microsoft.com/office/drawing/2014/main" id="{C42D6EC6-E4D1-EB42-ADD6-440DDC3B0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" y="3215"/>
                <a:ext cx="325" cy="159"/>
              </a:xfrm>
              <a:custGeom>
                <a:avLst/>
                <a:gdLst>
                  <a:gd name="T0" fmla="*/ 0 w 325"/>
                  <a:gd name="T1" fmla="*/ 159 h 159"/>
                  <a:gd name="T2" fmla="*/ 160 w 325"/>
                  <a:gd name="T3" fmla="*/ 0 h 159"/>
                  <a:gd name="T4" fmla="*/ 325 w 325"/>
                  <a:gd name="T5" fmla="*/ 159 h 159"/>
                  <a:gd name="T6" fmla="*/ 0 60000 65536"/>
                  <a:gd name="T7" fmla="*/ 0 60000 65536"/>
                  <a:gd name="T8" fmla="*/ 0 60000 65536"/>
                  <a:gd name="T9" fmla="*/ 0 w 325"/>
                  <a:gd name="T10" fmla="*/ 0 h 159"/>
                  <a:gd name="T11" fmla="*/ 325 w 325"/>
                  <a:gd name="T12" fmla="*/ 159 h 15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5" h="159">
                    <a:moveTo>
                      <a:pt x="0" y="159"/>
                    </a:moveTo>
                    <a:lnTo>
                      <a:pt x="160" y="0"/>
                    </a:lnTo>
                    <a:lnTo>
                      <a:pt x="325" y="159"/>
                    </a:lnTo>
                  </a:path>
                </a:pathLst>
              </a:custGeom>
              <a:noFill/>
              <a:ln w="20638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14" name="Group 611">
              <a:extLst>
                <a:ext uri="{FF2B5EF4-FFF2-40B4-BE49-F238E27FC236}">
                  <a16:creationId xmlns:a16="http://schemas.microsoft.com/office/drawing/2014/main" id="{2D2F8745-5E4F-F841-BF26-9C6B79279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8" y="3015"/>
              <a:ext cx="2144" cy="867"/>
              <a:chOff x="3088" y="3015"/>
              <a:chExt cx="2144" cy="867"/>
            </a:xfrm>
          </p:grpSpPr>
          <p:sp>
            <p:nvSpPr>
              <p:cNvPr id="37915" name="Line 316">
                <a:extLst>
                  <a:ext uri="{FF2B5EF4-FFF2-40B4-BE49-F238E27FC236}">
                    <a16:creationId xmlns:a16="http://schemas.microsoft.com/office/drawing/2014/main" id="{A62C11A3-BA3C-B040-B16F-AF4367D76C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2" y="3268"/>
                <a:ext cx="0" cy="448"/>
              </a:xfrm>
              <a:prstGeom prst="line">
                <a:avLst/>
              </a:prstGeom>
              <a:noFill/>
              <a:ln w="28575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6" name="AutoShape 317">
                <a:extLst>
                  <a:ext uri="{FF2B5EF4-FFF2-40B4-BE49-F238E27FC236}">
                    <a16:creationId xmlns:a16="http://schemas.microsoft.com/office/drawing/2014/main" id="{F4D1D45B-8C16-1242-8EEB-7A15D12292F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088" y="3015"/>
                <a:ext cx="2144" cy="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7" name="Freeform 319">
                <a:extLst>
                  <a:ext uri="{FF2B5EF4-FFF2-40B4-BE49-F238E27FC236}">
                    <a16:creationId xmlns:a16="http://schemas.microsoft.com/office/drawing/2014/main" id="{F7249D1F-45BD-3940-8632-050413576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" y="3021"/>
                <a:ext cx="1951" cy="836"/>
              </a:xfrm>
              <a:custGeom>
                <a:avLst/>
                <a:gdLst>
                  <a:gd name="T0" fmla="*/ 31 w 1951"/>
                  <a:gd name="T1" fmla="*/ 175 h 836"/>
                  <a:gd name="T2" fmla="*/ 12 w 1951"/>
                  <a:gd name="T3" fmla="*/ 250 h 836"/>
                  <a:gd name="T4" fmla="*/ 19 w 1951"/>
                  <a:gd name="T5" fmla="*/ 331 h 836"/>
                  <a:gd name="T6" fmla="*/ 6 w 1951"/>
                  <a:gd name="T7" fmla="*/ 437 h 836"/>
                  <a:gd name="T8" fmla="*/ 6 w 1951"/>
                  <a:gd name="T9" fmla="*/ 518 h 836"/>
                  <a:gd name="T10" fmla="*/ 37 w 1951"/>
                  <a:gd name="T11" fmla="*/ 655 h 836"/>
                  <a:gd name="T12" fmla="*/ 87 w 1951"/>
                  <a:gd name="T13" fmla="*/ 699 h 836"/>
                  <a:gd name="T14" fmla="*/ 237 w 1951"/>
                  <a:gd name="T15" fmla="*/ 767 h 836"/>
                  <a:gd name="T16" fmla="*/ 411 w 1951"/>
                  <a:gd name="T17" fmla="*/ 799 h 836"/>
                  <a:gd name="T18" fmla="*/ 698 w 1951"/>
                  <a:gd name="T19" fmla="*/ 824 h 836"/>
                  <a:gd name="T20" fmla="*/ 978 w 1951"/>
                  <a:gd name="T21" fmla="*/ 792 h 836"/>
                  <a:gd name="T22" fmla="*/ 1215 w 1951"/>
                  <a:gd name="T23" fmla="*/ 799 h 836"/>
                  <a:gd name="T24" fmla="*/ 1334 w 1951"/>
                  <a:gd name="T25" fmla="*/ 824 h 836"/>
                  <a:gd name="T26" fmla="*/ 1564 w 1951"/>
                  <a:gd name="T27" fmla="*/ 830 h 836"/>
                  <a:gd name="T28" fmla="*/ 1776 w 1951"/>
                  <a:gd name="T29" fmla="*/ 761 h 836"/>
                  <a:gd name="T30" fmla="*/ 1913 w 1951"/>
                  <a:gd name="T31" fmla="*/ 605 h 836"/>
                  <a:gd name="T32" fmla="*/ 1945 w 1951"/>
                  <a:gd name="T33" fmla="*/ 493 h 836"/>
                  <a:gd name="T34" fmla="*/ 1951 w 1951"/>
                  <a:gd name="T35" fmla="*/ 449 h 836"/>
                  <a:gd name="T36" fmla="*/ 1926 w 1951"/>
                  <a:gd name="T37" fmla="*/ 356 h 836"/>
                  <a:gd name="T38" fmla="*/ 1932 w 1951"/>
                  <a:gd name="T39" fmla="*/ 281 h 836"/>
                  <a:gd name="T40" fmla="*/ 1932 w 1951"/>
                  <a:gd name="T41" fmla="*/ 231 h 836"/>
                  <a:gd name="T42" fmla="*/ 1882 w 1951"/>
                  <a:gd name="T43" fmla="*/ 150 h 836"/>
                  <a:gd name="T44" fmla="*/ 1863 w 1951"/>
                  <a:gd name="T45" fmla="*/ 75 h 836"/>
                  <a:gd name="T46" fmla="*/ 1677 w 1951"/>
                  <a:gd name="T47" fmla="*/ 25 h 836"/>
                  <a:gd name="T48" fmla="*/ 1483 w 1951"/>
                  <a:gd name="T49" fmla="*/ 13 h 836"/>
                  <a:gd name="T50" fmla="*/ 1203 w 1951"/>
                  <a:gd name="T51" fmla="*/ 13 h 836"/>
                  <a:gd name="T52" fmla="*/ 1084 w 1951"/>
                  <a:gd name="T53" fmla="*/ 19 h 836"/>
                  <a:gd name="T54" fmla="*/ 966 w 1951"/>
                  <a:gd name="T55" fmla="*/ 50 h 836"/>
                  <a:gd name="T56" fmla="*/ 754 w 1951"/>
                  <a:gd name="T57" fmla="*/ 63 h 836"/>
                  <a:gd name="T58" fmla="*/ 598 w 1951"/>
                  <a:gd name="T59" fmla="*/ 13 h 836"/>
                  <a:gd name="T60" fmla="*/ 436 w 1951"/>
                  <a:gd name="T61" fmla="*/ 0 h 836"/>
                  <a:gd name="T62" fmla="*/ 355 w 1951"/>
                  <a:gd name="T63" fmla="*/ 25 h 836"/>
                  <a:gd name="T64" fmla="*/ 280 w 1951"/>
                  <a:gd name="T65" fmla="*/ 63 h 836"/>
                  <a:gd name="T66" fmla="*/ 199 w 1951"/>
                  <a:gd name="T67" fmla="*/ 44 h 836"/>
                  <a:gd name="T68" fmla="*/ 137 w 1951"/>
                  <a:gd name="T69" fmla="*/ 63 h 836"/>
                  <a:gd name="T70" fmla="*/ 75 w 1951"/>
                  <a:gd name="T71" fmla="*/ 106 h 8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951"/>
                  <a:gd name="T109" fmla="*/ 0 h 836"/>
                  <a:gd name="T110" fmla="*/ 1951 w 1951"/>
                  <a:gd name="T111" fmla="*/ 836 h 8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951" h="836">
                    <a:moveTo>
                      <a:pt x="75" y="106"/>
                    </a:moveTo>
                    <a:lnTo>
                      <a:pt x="31" y="175"/>
                    </a:lnTo>
                    <a:lnTo>
                      <a:pt x="19" y="206"/>
                    </a:lnTo>
                    <a:lnTo>
                      <a:pt x="12" y="250"/>
                    </a:lnTo>
                    <a:lnTo>
                      <a:pt x="12" y="306"/>
                    </a:lnTo>
                    <a:lnTo>
                      <a:pt x="19" y="331"/>
                    </a:lnTo>
                    <a:lnTo>
                      <a:pt x="25" y="362"/>
                    </a:lnTo>
                    <a:lnTo>
                      <a:pt x="6" y="437"/>
                    </a:lnTo>
                    <a:lnTo>
                      <a:pt x="0" y="474"/>
                    </a:lnTo>
                    <a:lnTo>
                      <a:pt x="6" y="518"/>
                    </a:lnTo>
                    <a:lnTo>
                      <a:pt x="12" y="612"/>
                    </a:lnTo>
                    <a:lnTo>
                      <a:pt x="37" y="655"/>
                    </a:lnTo>
                    <a:lnTo>
                      <a:pt x="56" y="674"/>
                    </a:lnTo>
                    <a:lnTo>
                      <a:pt x="87" y="699"/>
                    </a:lnTo>
                    <a:lnTo>
                      <a:pt x="181" y="749"/>
                    </a:lnTo>
                    <a:lnTo>
                      <a:pt x="237" y="767"/>
                    </a:lnTo>
                    <a:lnTo>
                      <a:pt x="293" y="780"/>
                    </a:lnTo>
                    <a:lnTo>
                      <a:pt x="411" y="799"/>
                    </a:lnTo>
                    <a:lnTo>
                      <a:pt x="548" y="817"/>
                    </a:lnTo>
                    <a:lnTo>
                      <a:pt x="698" y="824"/>
                    </a:lnTo>
                    <a:lnTo>
                      <a:pt x="835" y="811"/>
                    </a:lnTo>
                    <a:lnTo>
                      <a:pt x="978" y="792"/>
                    </a:lnTo>
                    <a:lnTo>
                      <a:pt x="1147" y="792"/>
                    </a:lnTo>
                    <a:lnTo>
                      <a:pt x="1215" y="799"/>
                    </a:lnTo>
                    <a:lnTo>
                      <a:pt x="1271" y="811"/>
                    </a:lnTo>
                    <a:lnTo>
                      <a:pt x="1334" y="824"/>
                    </a:lnTo>
                    <a:lnTo>
                      <a:pt x="1409" y="836"/>
                    </a:lnTo>
                    <a:lnTo>
                      <a:pt x="1564" y="830"/>
                    </a:lnTo>
                    <a:lnTo>
                      <a:pt x="1708" y="799"/>
                    </a:lnTo>
                    <a:lnTo>
                      <a:pt x="1776" y="761"/>
                    </a:lnTo>
                    <a:lnTo>
                      <a:pt x="1839" y="718"/>
                    </a:lnTo>
                    <a:lnTo>
                      <a:pt x="1913" y="605"/>
                    </a:lnTo>
                    <a:lnTo>
                      <a:pt x="1926" y="543"/>
                    </a:lnTo>
                    <a:lnTo>
                      <a:pt x="1945" y="493"/>
                    </a:lnTo>
                    <a:lnTo>
                      <a:pt x="1951" y="474"/>
                    </a:lnTo>
                    <a:lnTo>
                      <a:pt x="1951" y="449"/>
                    </a:lnTo>
                    <a:lnTo>
                      <a:pt x="1938" y="393"/>
                    </a:lnTo>
                    <a:lnTo>
                      <a:pt x="1926" y="356"/>
                    </a:lnTo>
                    <a:lnTo>
                      <a:pt x="1926" y="331"/>
                    </a:lnTo>
                    <a:lnTo>
                      <a:pt x="1932" y="281"/>
                    </a:lnTo>
                    <a:lnTo>
                      <a:pt x="1932" y="256"/>
                    </a:lnTo>
                    <a:lnTo>
                      <a:pt x="1932" y="231"/>
                    </a:lnTo>
                    <a:lnTo>
                      <a:pt x="1907" y="187"/>
                    </a:lnTo>
                    <a:lnTo>
                      <a:pt x="1882" y="150"/>
                    </a:lnTo>
                    <a:lnTo>
                      <a:pt x="1876" y="113"/>
                    </a:lnTo>
                    <a:lnTo>
                      <a:pt x="1863" y="75"/>
                    </a:lnTo>
                    <a:lnTo>
                      <a:pt x="1832" y="50"/>
                    </a:lnTo>
                    <a:lnTo>
                      <a:pt x="1677" y="25"/>
                    </a:lnTo>
                    <a:lnTo>
                      <a:pt x="1583" y="13"/>
                    </a:lnTo>
                    <a:lnTo>
                      <a:pt x="1483" y="13"/>
                    </a:lnTo>
                    <a:lnTo>
                      <a:pt x="1290" y="13"/>
                    </a:lnTo>
                    <a:lnTo>
                      <a:pt x="1203" y="13"/>
                    </a:lnTo>
                    <a:lnTo>
                      <a:pt x="1134" y="19"/>
                    </a:lnTo>
                    <a:lnTo>
                      <a:pt x="1084" y="19"/>
                    </a:lnTo>
                    <a:lnTo>
                      <a:pt x="1041" y="31"/>
                    </a:lnTo>
                    <a:lnTo>
                      <a:pt x="966" y="50"/>
                    </a:lnTo>
                    <a:lnTo>
                      <a:pt x="816" y="75"/>
                    </a:lnTo>
                    <a:lnTo>
                      <a:pt x="754" y="63"/>
                    </a:lnTo>
                    <a:lnTo>
                      <a:pt x="698" y="44"/>
                    </a:lnTo>
                    <a:lnTo>
                      <a:pt x="598" y="13"/>
                    </a:lnTo>
                    <a:lnTo>
                      <a:pt x="486" y="0"/>
                    </a:lnTo>
                    <a:lnTo>
                      <a:pt x="436" y="0"/>
                    </a:lnTo>
                    <a:lnTo>
                      <a:pt x="386" y="13"/>
                    </a:lnTo>
                    <a:lnTo>
                      <a:pt x="355" y="25"/>
                    </a:lnTo>
                    <a:lnTo>
                      <a:pt x="330" y="38"/>
                    </a:lnTo>
                    <a:lnTo>
                      <a:pt x="280" y="63"/>
                    </a:lnTo>
                    <a:lnTo>
                      <a:pt x="237" y="50"/>
                    </a:lnTo>
                    <a:lnTo>
                      <a:pt x="199" y="44"/>
                    </a:lnTo>
                    <a:lnTo>
                      <a:pt x="162" y="44"/>
                    </a:lnTo>
                    <a:lnTo>
                      <a:pt x="137" y="63"/>
                    </a:lnTo>
                    <a:lnTo>
                      <a:pt x="87" y="100"/>
                    </a:lnTo>
                    <a:lnTo>
                      <a:pt x="75" y="106"/>
                    </a:ln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8" name="Freeform 320">
                <a:extLst>
                  <a:ext uri="{FF2B5EF4-FFF2-40B4-BE49-F238E27FC236}">
                    <a16:creationId xmlns:a16="http://schemas.microsoft.com/office/drawing/2014/main" id="{A3755A1F-BAFC-B04D-962B-F0DDA0C38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" y="3021"/>
                <a:ext cx="1951" cy="836"/>
              </a:xfrm>
              <a:custGeom>
                <a:avLst/>
                <a:gdLst>
                  <a:gd name="T0" fmla="*/ 31 w 1951"/>
                  <a:gd name="T1" fmla="*/ 175 h 836"/>
                  <a:gd name="T2" fmla="*/ 12 w 1951"/>
                  <a:gd name="T3" fmla="*/ 250 h 836"/>
                  <a:gd name="T4" fmla="*/ 19 w 1951"/>
                  <a:gd name="T5" fmla="*/ 331 h 836"/>
                  <a:gd name="T6" fmla="*/ 6 w 1951"/>
                  <a:gd name="T7" fmla="*/ 437 h 836"/>
                  <a:gd name="T8" fmla="*/ 6 w 1951"/>
                  <a:gd name="T9" fmla="*/ 518 h 836"/>
                  <a:gd name="T10" fmla="*/ 37 w 1951"/>
                  <a:gd name="T11" fmla="*/ 655 h 836"/>
                  <a:gd name="T12" fmla="*/ 87 w 1951"/>
                  <a:gd name="T13" fmla="*/ 699 h 836"/>
                  <a:gd name="T14" fmla="*/ 237 w 1951"/>
                  <a:gd name="T15" fmla="*/ 767 h 836"/>
                  <a:gd name="T16" fmla="*/ 411 w 1951"/>
                  <a:gd name="T17" fmla="*/ 799 h 836"/>
                  <a:gd name="T18" fmla="*/ 698 w 1951"/>
                  <a:gd name="T19" fmla="*/ 824 h 836"/>
                  <a:gd name="T20" fmla="*/ 978 w 1951"/>
                  <a:gd name="T21" fmla="*/ 792 h 836"/>
                  <a:gd name="T22" fmla="*/ 1215 w 1951"/>
                  <a:gd name="T23" fmla="*/ 799 h 836"/>
                  <a:gd name="T24" fmla="*/ 1334 w 1951"/>
                  <a:gd name="T25" fmla="*/ 824 h 836"/>
                  <a:gd name="T26" fmla="*/ 1564 w 1951"/>
                  <a:gd name="T27" fmla="*/ 830 h 836"/>
                  <a:gd name="T28" fmla="*/ 1776 w 1951"/>
                  <a:gd name="T29" fmla="*/ 761 h 836"/>
                  <a:gd name="T30" fmla="*/ 1913 w 1951"/>
                  <a:gd name="T31" fmla="*/ 605 h 836"/>
                  <a:gd name="T32" fmla="*/ 1945 w 1951"/>
                  <a:gd name="T33" fmla="*/ 493 h 836"/>
                  <a:gd name="T34" fmla="*/ 1951 w 1951"/>
                  <a:gd name="T35" fmla="*/ 449 h 836"/>
                  <a:gd name="T36" fmla="*/ 1926 w 1951"/>
                  <a:gd name="T37" fmla="*/ 356 h 836"/>
                  <a:gd name="T38" fmla="*/ 1932 w 1951"/>
                  <a:gd name="T39" fmla="*/ 281 h 836"/>
                  <a:gd name="T40" fmla="*/ 1932 w 1951"/>
                  <a:gd name="T41" fmla="*/ 231 h 836"/>
                  <a:gd name="T42" fmla="*/ 1882 w 1951"/>
                  <a:gd name="T43" fmla="*/ 150 h 836"/>
                  <a:gd name="T44" fmla="*/ 1863 w 1951"/>
                  <a:gd name="T45" fmla="*/ 75 h 836"/>
                  <a:gd name="T46" fmla="*/ 1677 w 1951"/>
                  <a:gd name="T47" fmla="*/ 25 h 836"/>
                  <a:gd name="T48" fmla="*/ 1483 w 1951"/>
                  <a:gd name="T49" fmla="*/ 13 h 836"/>
                  <a:gd name="T50" fmla="*/ 1203 w 1951"/>
                  <a:gd name="T51" fmla="*/ 13 h 836"/>
                  <a:gd name="T52" fmla="*/ 1084 w 1951"/>
                  <a:gd name="T53" fmla="*/ 19 h 836"/>
                  <a:gd name="T54" fmla="*/ 966 w 1951"/>
                  <a:gd name="T55" fmla="*/ 50 h 836"/>
                  <a:gd name="T56" fmla="*/ 754 w 1951"/>
                  <a:gd name="T57" fmla="*/ 63 h 836"/>
                  <a:gd name="T58" fmla="*/ 598 w 1951"/>
                  <a:gd name="T59" fmla="*/ 13 h 836"/>
                  <a:gd name="T60" fmla="*/ 436 w 1951"/>
                  <a:gd name="T61" fmla="*/ 0 h 836"/>
                  <a:gd name="T62" fmla="*/ 355 w 1951"/>
                  <a:gd name="T63" fmla="*/ 25 h 836"/>
                  <a:gd name="T64" fmla="*/ 280 w 1951"/>
                  <a:gd name="T65" fmla="*/ 63 h 836"/>
                  <a:gd name="T66" fmla="*/ 199 w 1951"/>
                  <a:gd name="T67" fmla="*/ 44 h 836"/>
                  <a:gd name="T68" fmla="*/ 137 w 1951"/>
                  <a:gd name="T69" fmla="*/ 63 h 8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951"/>
                  <a:gd name="T106" fmla="*/ 0 h 836"/>
                  <a:gd name="T107" fmla="*/ 1951 w 1951"/>
                  <a:gd name="T108" fmla="*/ 836 h 8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951" h="836">
                    <a:moveTo>
                      <a:pt x="75" y="106"/>
                    </a:moveTo>
                    <a:lnTo>
                      <a:pt x="31" y="175"/>
                    </a:lnTo>
                    <a:lnTo>
                      <a:pt x="19" y="206"/>
                    </a:lnTo>
                    <a:lnTo>
                      <a:pt x="12" y="250"/>
                    </a:lnTo>
                    <a:lnTo>
                      <a:pt x="12" y="306"/>
                    </a:lnTo>
                    <a:lnTo>
                      <a:pt x="19" y="331"/>
                    </a:lnTo>
                    <a:lnTo>
                      <a:pt x="25" y="362"/>
                    </a:lnTo>
                    <a:lnTo>
                      <a:pt x="6" y="437"/>
                    </a:lnTo>
                    <a:lnTo>
                      <a:pt x="0" y="474"/>
                    </a:lnTo>
                    <a:lnTo>
                      <a:pt x="6" y="518"/>
                    </a:lnTo>
                    <a:lnTo>
                      <a:pt x="12" y="612"/>
                    </a:lnTo>
                    <a:lnTo>
                      <a:pt x="37" y="655"/>
                    </a:lnTo>
                    <a:lnTo>
                      <a:pt x="56" y="674"/>
                    </a:lnTo>
                    <a:lnTo>
                      <a:pt x="87" y="699"/>
                    </a:lnTo>
                    <a:lnTo>
                      <a:pt x="181" y="749"/>
                    </a:lnTo>
                    <a:lnTo>
                      <a:pt x="237" y="767"/>
                    </a:lnTo>
                    <a:lnTo>
                      <a:pt x="293" y="780"/>
                    </a:lnTo>
                    <a:lnTo>
                      <a:pt x="411" y="799"/>
                    </a:lnTo>
                    <a:lnTo>
                      <a:pt x="548" y="817"/>
                    </a:lnTo>
                    <a:lnTo>
                      <a:pt x="698" y="824"/>
                    </a:lnTo>
                    <a:lnTo>
                      <a:pt x="835" y="811"/>
                    </a:lnTo>
                    <a:lnTo>
                      <a:pt x="978" y="792"/>
                    </a:lnTo>
                    <a:lnTo>
                      <a:pt x="1147" y="792"/>
                    </a:lnTo>
                    <a:lnTo>
                      <a:pt x="1215" y="799"/>
                    </a:lnTo>
                    <a:lnTo>
                      <a:pt x="1271" y="811"/>
                    </a:lnTo>
                    <a:lnTo>
                      <a:pt x="1334" y="824"/>
                    </a:lnTo>
                    <a:lnTo>
                      <a:pt x="1409" y="836"/>
                    </a:lnTo>
                    <a:lnTo>
                      <a:pt x="1564" y="830"/>
                    </a:lnTo>
                    <a:lnTo>
                      <a:pt x="1708" y="799"/>
                    </a:lnTo>
                    <a:lnTo>
                      <a:pt x="1776" y="761"/>
                    </a:lnTo>
                    <a:lnTo>
                      <a:pt x="1839" y="718"/>
                    </a:lnTo>
                    <a:lnTo>
                      <a:pt x="1913" y="605"/>
                    </a:lnTo>
                    <a:lnTo>
                      <a:pt x="1926" y="543"/>
                    </a:lnTo>
                    <a:lnTo>
                      <a:pt x="1945" y="493"/>
                    </a:lnTo>
                    <a:lnTo>
                      <a:pt x="1951" y="474"/>
                    </a:lnTo>
                    <a:lnTo>
                      <a:pt x="1951" y="449"/>
                    </a:lnTo>
                    <a:lnTo>
                      <a:pt x="1938" y="393"/>
                    </a:lnTo>
                    <a:lnTo>
                      <a:pt x="1926" y="356"/>
                    </a:lnTo>
                    <a:lnTo>
                      <a:pt x="1926" y="331"/>
                    </a:lnTo>
                    <a:lnTo>
                      <a:pt x="1932" y="281"/>
                    </a:lnTo>
                    <a:lnTo>
                      <a:pt x="1932" y="256"/>
                    </a:lnTo>
                    <a:lnTo>
                      <a:pt x="1932" y="231"/>
                    </a:lnTo>
                    <a:lnTo>
                      <a:pt x="1907" y="187"/>
                    </a:lnTo>
                    <a:lnTo>
                      <a:pt x="1882" y="150"/>
                    </a:lnTo>
                    <a:lnTo>
                      <a:pt x="1876" y="113"/>
                    </a:lnTo>
                    <a:lnTo>
                      <a:pt x="1863" y="75"/>
                    </a:lnTo>
                    <a:lnTo>
                      <a:pt x="1832" y="50"/>
                    </a:lnTo>
                    <a:lnTo>
                      <a:pt x="1677" y="25"/>
                    </a:lnTo>
                    <a:lnTo>
                      <a:pt x="1583" y="13"/>
                    </a:lnTo>
                    <a:lnTo>
                      <a:pt x="1483" y="13"/>
                    </a:lnTo>
                    <a:lnTo>
                      <a:pt x="1290" y="13"/>
                    </a:lnTo>
                    <a:lnTo>
                      <a:pt x="1203" y="13"/>
                    </a:lnTo>
                    <a:lnTo>
                      <a:pt x="1134" y="19"/>
                    </a:lnTo>
                    <a:lnTo>
                      <a:pt x="1084" y="19"/>
                    </a:lnTo>
                    <a:lnTo>
                      <a:pt x="1041" y="31"/>
                    </a:lnTo>
                    <a:lnTo>
                      <a:pt x="966" y="50"/>
                    </a:lnTo>
                    <a:lnTo>
                      <a:pt x="816" y="75"/>
                    </a:lnTo>
                    <a:lnTo>
                      <a:pt x="754" y="63"/>
                    </a:lnTo>
                    <a:lnTo>
                      <a:pt x="698" y="44"/>
                    </a:lnTo>
                    <a:lnTo>
                      <a:pt x="598" y="13"/>
                    </a:lnTo>
                    <a:lnTo>
                      <a:pt x="486" y="0"/>
                    </a:lnTo>
                    <a:lnTo>
                      <a:pt x="436" y="0"/>
                    </a:lnTo>
                    <a:lnTo>
                      <a:pt x="386" y="13"/>
                    </a:lnTo>
                    <a:lnTo>
                      <a:pt x="355" y="25"/>
                    </a:lnTo>
                    <a:lnTo>
                      <a:pt x="330" y="38"/>
                    </a:lnTo>
                    <a:lnTo>
                      <a:pt x="280" y="63"/>
                    </a:lnTo>
                    <a:lnTo>
                      <a:pt x="237" y="50"/>
                    </a:lnTo>
                    <a:lnTo>
                      <a:pt x="199" y="44"/>
                    </a:lnTo>
                    <a:lnTo>
                      <a:pt x="162" y="44"/>
                    </a:lnTo>
                    <a:lnTo>
                      <a:pt x="137" y="63"/>
                    </a:lnTo>
                    <a:lnTo>
                      <a:pt x="87" y="1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9" name="Rectangle 321">
                <a:extLst>
                  <a:ext uri="{FF2B5EF4-FFF2-40B4-BE49-F238E27FC236}">
                    <a16:creationId xmlns:a16="http://schemas.microsoft.com/office/drawing/2014/main" id="{474D8328-9925-A847-AC18-E922175BC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3" y="3071"/>
                <a:ext cx="7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500" b="0">
                    <a:solidFill>
                      <a:srgbClr val="008800"/>
                    </a:solidFill>
                    <a:latin typeface="Symbol" pitchFamily="2" charset="2"/>
                  </a:rPr>
                  <a:t>s</a:t>
                </a: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37920" name="Rectangle 322">
                <a:extLst>
                  <a:ext uri="{FF2B5EF4-FFF2-40B4-BE49-F238E27FC236}">
                    <a16:creationId xmlns:a16="http://schemas.microsoft.com/office/drawing/2014/main" id="{2FDA9CF3-2CF9-E447-BDD4-018FA3EA7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1" y="3078"/>
                <a:ext cx="1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500" b="0">
                    <a:solidFill>
                      <a:srgbClr val="008800"/>
                    </a:solidFill>
                  </a:rPr>
                  <a:t>(x)</a:t>
                </a:r>
                <a:endParaRPr lang="en-US" altLang="en-US" sz="2400" b="0">
                  <a:latin typeface="Times" pitchFamily="2" charset="0"/>
                </a:endParaRPr>
              </a:p>
            </p:txBody>
          </p:sp>
          <p:grpSp>
            <p:nvGrpSpPr>
              <p:cNvPr id="37921" name="Group 332">
                <a:extLst>
                  <a:ext uri="{FF2B5EF4-FFF2-40B4-BE49-F238E27FC236}">
                    <a16:creationId xmlns:a16="http://schemas.microsoft.com/office/drawing/2014/main" id="{C4A73495-F02B-BF4E-B0E3-746226CB4E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94" y="3171"/>
                <a:ext cx="100" cy="568"/>
                <a:chOff x="3094" y="3171"/>
                <a:chExt cx="100" cy="568"/>
              </a:xfrm>
            </p:grpSpPr>
            <p:grpSp>
              <p:nvGrpSpPr>
                <p:cNvPr id="38067" name="Group 325">
                  <a:extLst>
                    <a:ext uri="{FF2B5EF4-FFF2-40B4-BE49-F238E27FC236}">
                      <a16:creationId xmlns:a16="http://schemas.microsoft.com/office/drawing/2014/main" id="{3ADE5E5E-EE10-104D-9362-45D5E1AFD7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94" y="3171"/>
                  <a:ext cx="100" cy="75"/>
                  <a:chOff x="3094" y="3171"/>
                  <a:chExt cx="100" cy="75"/>
                </a:xfrm>
              </p:grpSpPr>
              <p:sp>
                <p:nvSpPr>
                  <p:cNvPr id="38074" name="Freeform 323">
                    <a:extLst>
                      <a:ext uri="{FF2B5EF4-FFF2-40B4-BE49-F238E27FC236}">
                        <a16:creationId xmlns:a16="http://schemas.microsoft.com/office/drawing/2014/main" id="{DBAE5800-32CC-E744-B375-1B61B1C5C3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4" y="3171"/>
                    <a:ext cx="81" cy="75"/>
                  </a:xfrm>
                  <a:custGeom>
                    <a:avLst/>
                    <a:gdLst>
                      <a:gd name="T0" fmla="*/ 0 w 81"/>
                      <a:gd name="T1" fmla="*/ 37 h 75"/>
                      <a:gd name="T2" fmla="*/ 81 w 81"/>
                      <a:gd name="T3" fmla="*/ 0 h 75"/>
                      <a:gd name="T4" fmla="*/ 56 w 81"/>
                      <a:gd name="T5" fmla="*/ 37 h 75"/>
                      <a:gd name="T6" fmla="*/ 81 w 81"/>
                      <a:gd name="T7" fmla="*/ 75 h 75"/>
                      <a:gd name="T8" fmla="*/ 0 w 81"/>
                      <a:gd name="T9" fmla="*/ 37 h 7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1"/>
                      <a:gd name="T16" fmla="*/ 0 h 75"/>
                      <a:gd name="T17" fmla="*/ 81 w 81"/>
                      <a:gd name="T18" fmla="*/ 75 h 7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1" h="75">
                        <a:moveTo>
                          <a:pt x="0" y="37"/>
                        </a:moveTo>
                        <a:lnTo>
                          <a:pt x="81" y="0"/>
                        </a:lnTo>
                        <a:lnTo>
                          <a:pt x="56" y="37"/>
                        </a:lnTo>
                        <a:lnTo>
                          <a:pt x="81" y="75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75" name="Line 324">
                    <a:extLst>
                      <a:ext uri="{FF2B5EF4-FFF2-40B4-BE49-F238E27FC236}">
                        <a16:creationId xmlns:a16="http://schemas.microsoft.com/office/drawing/2014/main" id="{AE0E8130-E3CA-D04D-AC0D-B3D8F269DB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50" y="3208"/>
                    <a:ext cx="44" cy="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068" name="Group 328">
                  <a:extLst>
                    <a:ext uri="{FF2B5EF4-FFF2-40B4-BE49-F238E27FC236}">
                      <a16:creationId xmlns:a16="http://schemas.microsoft.com/office/drawing/2014/main" id="{BB0129C9-79D9-2F4F-88F2-EF429CF79B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94" y="3420"/>
                  <a:ext cx="100" cy="75"/>
                  <a:chOff x="3094" y="3420"/>
                  <a:chExt cx="100" cy="75"/>
                </a:xfrm>
              </p:grpSpPr>
              <p:sp>
                <p:nvSpPr>
                  <p:cNvPr id="38072" name="Freeform 326">
                    <a:extLst>
                      <a:ext uri="{FF2B5EF4-FFF2-40B4-BE49-F238E27FC236}">
                        <a16:creationId xmlns:a16="http://schemas.microsoft.com/office/drawing/2014/main" id="{980AA92D-7051-B541-BFF9-A55840E70B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4" y="3420"/>
                    <a:ext cx="81" cy="75"/>
                  </a:xfrm>
                  <a:custGeom>
                    <a:avLst/>
                    <a:gdLst>
                      <a:gd name="T0" fmla="*/ 0 w 81"/>
                      <a:gd name="T1" fmla="*/ 38 h 75"/>
                      <a:gd name="T2" fmla="*/ 81 w 81"/>
                      <a:gd name="T3" fmla="*/ 0 h 75"/>
                      <a:gd name="T4" fmla="*/ 56 w 81"/>
                      <a:gd name="T5" fmla="*/ 38 h 75"/>
                      <a:gd name="T6" fmla="*/ 81 w 81"/>
                      <a:gd name="T7" fmla="*/ 75 h 75"/>
                      <a:gd name="T8" fmla="*/ 0 w 81"/>
                      <a:gd name="T9" fmla="*/ 38 h 7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1"/>
                      <a:gd name="T16" fmla="*/ 0 h 75"/>
                      <a:gd name="T17" fmla="*/ 81 w 81"/>
                      <a:gd name="T18" fmla="*/ 75 h 7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1" h="75">
                        <a:moveTo>
                          <a:pt x="0" y="38"/>
                        </a:moveTo>
                        <a:lnTo>
                          <a:pt x="81" y="0"/>
                        </a:lnTo>
                        <a:lnTo>
                          <a:pt x="56" y="38"/>
                        </a:lnTo>
                        <a:lnTo>
                          <a:pt x="81" y="75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73" name="Line 327">
                    <a:extLst>
                      <a:ext uri="{FF2B5EF4-FFF2-40B4-BE49-F238E27FC236}">
                        <a16:creationId xmlns:a16="http://schemas.microsoft.com/office/drawing/2014/main" id="{F94E1A60-C335-2F48-AA91-C7E4B470BA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50" y="3458"/>
                    <a:ext cx="44" cy="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069" name="Group 331">
                  <a:extLst>
                    <a:ext uri="{FF2B5EF4-FFF2-40B4-BE49-F238E27FC236}">
                      <a16:creationId xmlns:a16="http://schemas.microsoft.com/office/drawing/2014/main" id="{C0CBD643-CA17-F949-88A0-F18D126D8D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94" y="3664"/>
                  <a:ext cx="100" cy="75"/>
                  <a:chOff x="3094" y="3664"/>
                  <a:chExt cx="100" cy="75"/>
                </a:xfrm>
              </p:grpSpPr>
              <p:sp>
                <p:nvSpPr>
                  <p:cNvPr id="38070" name="Freeform 329">
                    <a:extLst>
                      <a:ext uri="{FF2B5EF4-FFF2-40B4-BE49-F238E27FC236}">
                        <a16:creationId xmlns:a16="http://schemas.microsoft.com/office/drawing/2014/main" id="{168C59B7-A42D-0F45-AF6F-BF779814EC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4" y="3664"/>
                    <a:ext cx="81" cy="75"/>
                  </a:xfrm>
                  <a:custGeom>
                    <a:avLst/>
                    <a:gdLst>
                      <a:gd name="T0" fmla="*/ 0 w 81"/>
                      <a:gd name="T1" fmla="*/ 37 h 75"/>
                      <a:gd name="T2" fmla="*/ 81 w 81"/>
                      <a:gd name="T3" fmla="*/ 0 h 75"/>
                      <a:gd name="T4" fmla="*/ 56 w 81"/>
                      <a:gd name="T5" fmla="*/ 37 h 75"/>
                      <a:gd name="T6" fmla="*/ 81 w 81"/>
                      <a:gd name="T7" fmla="*/ 75 h 75"/>
                      <a:gd name="T8" fmla="*/ 0 w 81"/>
                      <a:gd name="T9" fmla="*/ 37 h 7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1"/>
                      <a:gd name="T16" fmla="*/ 0 h 75"/>
                      <a:gd name="T17" fmla="*/ 81 w 81"/>
                      <a:gd name="T18" fmla="*/ 75 h 7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1" h="75">
                        <a:moveTo>
                          <a:pt x="0" y="37"/>
                        </a:moveTo>
                        <a:lnTo>
                          <a:pt x="81" y="0"/>
                        </a:lnTo>
                        <a:lnTo>
                          <a:pt x="56" y="37"/>
                        </a:lnTo>
                        <a:lnTo>
                          <a:pt x="81" y="75"/>
                        </a:lnTo>
                        <a:lnTo>
                          <a:pt x="0" y="3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71" name="Line 330">
                    <a:extLst>
                      <a:ext uri="{FF2B5EF4-FFF2-40B4-BE49-F238E27FC236}">
                        <a16:creationId xmlns:a16="http://schemas.microsoft.com/office/drawing/2014/main" id="{F4DAC1EB-923E-A744-96A2-1A789DFA6CD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150" y="3701"/>
                    <a:ext cx="44" cy="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922" name="Group 342">
                <a:extLst>
                  <a:ext uri="{FF2B5EF4-FFF2-40B4-BE49-F238E27FC236}">
                    <a16:creationId xmlns:a16="http://schemas.microsoft.com/office/drawing/2014/main" id="{D3FDF96D-0897-6E43-B99C-69052132AC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14" y="3165"/>
                <a:ext cx="106" cy="561"/>
                <a:chOff x="5114" y="3165"/>
                <a:chExt cx="106" cy="561"/>
              </a:xfrm>
            </p:grpSpPr>
            <p:grpSp>
              <p:nvGrpSpPr>
                <p:cNvPr id="38058" name="Group 335">
                  <a:extLst>
                    <a:ext uri="{FF2B5EF4-FFF2-40B4-BE49-F238E27FC236}">
                      <a16:creationId xmlns:a16="http://schemas.microsoft.com/office/drawing/2014/main" id="{6AA51A19-8DEB-FB46-980E-EB5FA034B5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14" y="3165"/>
                  <a:ext cx="106" cy="75"/>
                  <a:chOff x="5114" y="3165"/>
                  <a:chExt cx="106" cy="75"/>
                </a:xfrm>
              </p:grpSpPr>
              <p:sp>
                <p:nvSpPr>
                  <p:cNvPr id="38065" name="Freeform 333">
                    <a:extLst>
                      <a:ext uri="{FF2B5EF4-FFF2-40B4-BE49-F238E27FC236}">
                        <a16:creationId xmlns:a16="http://schemas.microsoft.com/office/drawing/2014/main" id="{ED4469D9-FF18-6B48-83CB-AA9EA6940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39" y="3165"/>
                    <a:ext cx="81" cy="75"/>
                  </a:xfrm>
                  <a:custGeom>
                    <a:avLst/>
                    <a:gdLst>
                      <a:gd name="T0" fmla="*/ 81 w 81"/>
                      <a:gd name="T1" fmla="*/ 37 h 75"/>
                      <a:gd name="T2" fmla="*/ 0 w 81"/>
                      <a:gd name="T3" fmla="*/ 75 h 75"/>
                      <a:gd name="T4" fmla="*/ 24 w 81"/>
                      <a:gd name="T5" fmla="*/ 37 h 75"/>
                      <a:gd name="T6" fmla="*/ 0 w 81"/>
                      <a:gd name="T7" fmla="*/ 0 h 75"/>
                      <a:gd name="T8" fmla="*/ 81 w 81"/>
                      <a:gd name="T9" fmla="*/ 37 h 7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1"/>
                      <a:gd name="T16" fmla="*/ 0 h 75"/>
                      <a:gd name="T17" fmla="*/ 81 w 81"/>
                      <a:gd name="T18" fmla="*/ 75 h 7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1" h="75">
                        <a:moveTo>
                          <a:pt x="81" y="37"/>
                        </a:moveTo>
                        <a:lnTo>
                          <a:pt x="0" y="75"/>
                        </a:lnTo>
                        <a:lnTo>
                          <a:pt x="24" y="37"/>
                        </a:lnTo>
                        <a:lnTo>
                          <a:pt x="0" y="0"/>
                        </a:lnTo>
                        <a:lnTo>
                          <a:pt x="81" y="3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66" name="Line 334">
                    <a:extLst>
                      <a:ext uri="{FF2B5EF4-FFF2-40B4-BE49-F238E27FC236}">
                        <a16:creationId xmlns:a16="http://schemas.microsoft.com/office/drawing/2014/main" id="{4CA2AA21-CBE8-A847-A9FF-BE6273F6D6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114" y="3202"/>
                    <a:ext cx="49" cy="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059" name="Group 338">
                  <a:extLst>
                    <a:ext uri="{FF2B5EF4-FFF2-40B4-BE49-F238E27FC236}">
                      <a16:creationId xmlns:a16="http://schemas.microsoft.com/office/drawing/2014/main" id="{2B9CBD1C-587D-F14F-A6A9-A311D7D170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14" y="3408"/>
                  <a:ext cx="106" cy="75"/>
                  <a:chOff x="5114" y="3408"/>
                  <a:chExt cx="106" cy="75"/>
                </a:xfrm>
              </p:grpSpPr>
              <p:sp>
                <p:nvSpPr>
                  <p:cNvPr id="38063" name="Freeform 336">
                    <a:extLst>
                      <a:ext uri="{FF2B5EF4-FFF2-40B4-BE49-F238E27FC236}">
                        <a16:creationId xmlns:a16="http://schemas.microsoft.com/office/drawing/2014/main" id="{B36CE112-AB81-BB4B-B65B-70B3AA36DB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39" y="3408"/>
                    <a:ext cx="81" cy="75"/>
                  </a:xfrm>
                  <a:custGeom>
                    <a:avLst/>
                    <a:gdLst>
                      <a:gd name="T0" fmla="*/ 81 w 81"/>
                      <a:gd name="T1" fmla="*/ 37 h 75"/>
                      <a:gd name="T2" fmla="*/ 0 w 81"/>
                      <a:gd name="T3" fmla="*/ 75 h 75"/>
                      <a:gd name="T4" fmla="*/ 24 w 81"/>
                      <a:gd name="T5" fmla="*/ 37 h 75"/>
                      <a:gd name="T6" fmla="*/ 0 w 81"/>
                      <a:gd name="T7" fmla="*/ 0 h 75"/>
                      <a:gd name="T8" fmla="*/ 81 w 81"/>
                      <a:gd name="T9" fmla="*/ 37 h 7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1"/>
                      <a:gd name="T16" fmla="*/ 0 h 75"/>
                      <a:gd name="T17" fmla="*/ 81 w 81"/>
                      <a:gd name="T18" fmla="*/ 75 h 7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1" h="75">
                        <a:moveTo>
                          <a:pt x="81" y="37"/>
                        </a:moveTo>
                        <a:lnTo>
                          <a:pt x="0" y="75"/>
                        </a:lnTo>
                        <a:lnTo>
                          <a:pt x="24" y="37"/>
                        </a:lnTo>
                        <a:lnTo>
                          <a:pt x="0" y="0"/>
                        </a:lnTo>
                        <a:lnTo>
                          <a:pt x="81" y="3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64" name="Line 337">
                    <a:extLst>
                      <a:ext uri="{FF2B5EF4-FFF2-40B4-BE49-F238E27FC236}">
                        <a16:creationId xmlns:a16="http://schemas.microsoft.com/office/drawing/2014/main" id="{C822E792-EE26-764B-93FF-F5A46581274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114" y="3445"/>
                    <a:ext cx="49" cy="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060" name="Group 341">
                  <a:extLst>
                    <a:ext uri="{FF2B5EF4-FFF2-40B4-BE49-F238E27FC236}">
                      <a16:creationId xmlns:a16="http://schemas.microsoft.com/office/drawing/2014/main" id="{B069090B-B6BC-A740-8A16-AF8348B9321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14" y="3651"/>
                  <a:ext cx="106" cy="75"/>
                  <a:chOff x="5114" y="3651"/>
                  <a:chExt cx="106" cy="75"/>
                </a:xfrm>
              </p:grpSpPr>
              <p:sp>
                <p:nvSpPr>
                  <p:cNvPr id="38061" name="Freeform 339">
                    <a:extLst>
                      <a:ext uri="{FF2B5EF4-FFF2-40B4-BE49-F238E27FC236}">
                        <a16:creationId xmlns:a16="http://schemas.microsoft.com/office/drawing/2014/main" id="{BF3BB35D-C4A1-C040-8E73-62CC2B725E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39" y="3651"/>
                    <a:ext cx="81" cy="75"/>
                  </a:xfrm>
                  <a:custGeom>
                    <a:avLst/>
                    <a:gdLst>
                      <a:gd name="T0" fmla="*/ 81 w 81"/>
                      <a:gd name="T1" fmla="*/ 38 h 75"/>
                      <a:gd name="T2" fmla="*/ 0 w 81"/>
                      <a:gd name="T3" fmla="*/ 75 h 75"/>
                      <a:gd name="T4" fmla="*/ 24 w 81"/>
                      <a:gd name="T5" fmla="*/ 38 h 75"/>
                      <a:gd name="T6" fmla="*/ 0 w 81"/>
                      <a:gd name="T7" fmla="*/ 0 h 75"/>
                      <a:gd name="T8" fmla="*/ 81 w 81"/>
                      <a:gd name="T9" fmla="*/ 38 h 7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1"/>
                      <a:gd name="T16" fmla="*/ 0 h 75"/>
                      <a:gd name="T17" fmla="*/ 81 w 81"/>
                      <a:gd name="T18" fmla="*/ 75 h 7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1" h="75">
                        <a:moveTo>
                          <a:pt x="81" y="38"/>
                        </a:moveTo>
                        <a:lnTo>
                          <a:pt x="0" y="75"/>
                        </a:lnTo>
                        <a:lnTo>
                          <a:pt x="24" y="38"/>
                        </a:lnTo>
                        <a:lnTo>
                          <a:pt x="0" y="0"/>
                        </a:lnTo>
                        <a:lnTo>
                          <a:pt x="81" y="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62" name="Line 340">
                    <a:extLst>
                      <a:ext uri="{FF2B5EF4-FFF2-40B4-BE49-F238E27FC236}">
                        <a16:creationId xmlns:a16="http://schemas.microsoft.com/office/drawing/2014/main" id="{B755E369-C3BD-AB41-A94F-7A383597DB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5114" y="3689"/>
                    <a:ext cx="49" cy="1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7923" name="Group 404">
                <a:extLst>
                  <a:ext uri="{FF2B5EF4-FFF2-40B4-BE49-F238E27FC236}">
                    <a16:creationId xmlns:a16="http://schemas.microsoft.com/office/drawing/2014/main" id="{37D9C6E8-E4CA-C74B-97FE-432D1B7A58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9" y="3526"/>
                <a:ext cx="57" cy="206"/>
                <a:chOff x="3749" y="3526"/>
                <a:chExt cx="57" cy="206"/>
              </a:xfrm>
            </p:grpSpPr>
            <p:sp>
              <p:nvSpPr>
                <p:cNvPr id="38056" name="Line 402">
                  <a:extLst>
                    <a:ext uri="{FF2B5EF4-FFF2-40B4-BE49-F238E27FC236}">
                      <a16:creationId xmlns:a16="http://schemas.microsoft.com/office/drawing/2014/main" id="{088C279B-7206-5749-8F45-E25F08EF29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749" y="3526"/>
                  <a:ext cx="1" cy="206"/>
                </a:xfrm>
                <a:prstGeom prst="line">
                  <a:avLst/>
                </a:prstGeom>
                <a:noFill/>
                <a:ln w="19050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57" name="Line 403">
                  <a:extLst>
                    <a:ext uri="{FF2B5EF4-FFF2-40B4-BE49-F238E27FC236}">
                      <a16:creationId xmlns:a16="http://schemas.microsoft.com/office/drawing/2014/main" id="{6690FBFF-CCB0-D848-ACAB-5E198C1C4A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05" y="3526"/>
                  <a:ext cx="1" cy="206"/>
                </a:xfrm>
                <a:prstGeom prst="line">
                  <a:avLst/>
                </a:prstGeom>
                <a:noFill/>
                <a:ln w="19050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24" name="Line 405">
                <a:extLst>
                  <a:ext uri="{FF2B5EF4-FFF2-40B4-BE49-F238E27FC236}">
                    <a16:creationId xmlns:a16="http://schemas.microsoft.com/office/drawing/2014/main" id="{5282AE91-9A9B-264B-B873-3A1A0CD8A0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1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5" name="Line 406">
                <a:extLst>
                  <a:ext uri="{FF2B5EF4-FFF2-40B4-BE49-F238E27FC236}">
                    <a16:creationId xmlns:a16="http://schemas.microsoft.com/office/drawing/2014/main" id="{4CA3053F-4032-F14D-A8AB-F43F5932B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6" name="Line 407">
                <a:extLst>
                  <a:ext uri="{FF2B5EF4-FFF2-40B4-BE49-F238E27FC236}">
                    <a16:creationId xmlns:a16="http://schemas.microsoft.com/office/drawing/2014/main" id="{007C1884-B33D-6145-84BC-DDF529263E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9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7" name="Line 408">
                <a:extLst>
                  <a:ext uri="{FF2B5EF4-FFF2-40B4-BE49-F238E27FC236}">
                    <a16:creationId xmlns:a16="http://schemas.microsoft.com/office/drawing/2014/main" id="{01699749-EA21-7D4C-B64B-8BE0899B5E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5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8" name="Line 409">
                <a:extLst>
                  <a:ext uri="{FF2B5EF4-FFF2-40B4-BE49-F238E27FC236}">
                    <a16:creationId xmlns:a16="http://schemas.microsoft.com/office/drawing/2014/main" id="{49B01012-CEDA-704D-A971-40D11997E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8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9" name="Line 410">
                <a:extLst>
                  <a:ext uri="{FF2B5EF4-FFF2-40B4-BE49-F238E27FC236}">
                    <a16:creationId xmlns:a16="http://schemas.microsoft.com/office/drawing/2014/main" id="{28179B14-7C56-AD43-BA53-D79D543153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4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0" name="Line 411">
                <a:extLst>
                  <a:ext uri="{FF2B5EF4-FFF2-40B4-BE49-F238E27FC236}">
                    <a16:creationId xmlns:a16="http://schemas.microsoft.com/office/drawing/2014/main" id="{7892CD05-BC27-6F43-8634-4BB27EDCD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0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1" name="Line 412">
                <a:extLst>
                  <a:ext uri="{FF2B5EF4-FFF2-40B4-BE49-F238E27FC236}">
                    <a16:creationId xmlns:a16="http://schemas.microsoft.com/office/drawing/2014/main" id="{006D4033-B1B1-9648-A53B-52BDED2B7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2" name="Line 413">
                <a:extLst>
                  <a:ext uri="{FF2B5EF4-FFF2-40B4-BE49-F238E27FC236}">
                    <a16:creationId xmlns:a16="http://schemas.microsoft.com/office/drawing/2014/main" id="{45C295BE-620A-5942-9BE8-F8DF5A3C7D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8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3" name="Line 414">
                <a:extLst>
                  <a:ext uri="{FF2B5EF4-FFF2-40B4-BE49-F238E27FC236}">
                    <a16:creationId xmlns:a16="http://schemas.microsoft.com/office/drawing/2014/main" id="{59CBFBC7-AF9F-EA48-A239-B54985E36D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4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4" name="Line 415">
                <a:extLst>
                  <a:ext uri="{FF2B5EF4-FFF2-40B4-BE49-F238E27FC236}">
                    <a16:creationId xmlns:a16="http://schemas.microsoft.com/office/drawing/2014/main" id="{78229BFD-5DED-1947-A660-7CE31A45E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7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5" name="Line 416">
                <a:extLst>
                  <a:ext uri="{FF2B5EF4-FFF2-40B4-BE49-F238E27FC236}">
                    <a16:creationId xmlns:a16="http://schemas.microsoft.com/office/drawing/2014/main" id="{15762EB5-6628-8A45-AA9F-E01D8CCC40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3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6" name="Line 417">
                <a:extLst>
                  <a:ext uri="{FF2B5EF4-FFF2-40B4-BE49-F238E27FC236}">
                    <a16:creationId xmlns:a16="http://schemas.microsoft.com/office/drawing/2014/main" id="{191C5AE1-404E-904B-81BF-824A025AB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9" y="3526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7" name="Line 446">
                <a:extLst>
                  <a:ext uri="{FF2B5EF4-FFF2-40B4-BE49-F238E27FC236}">
                    <a16:creationId xmlns:a16="http://schemas.microsoft.com/office/drawing/2014/main" id="{0E7DD964-DFFF-EA4C-B311-051BDADF4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9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8" name="Line 473">
                <a:extLst>
                  <a:ext uri="{FF2B5EF4-FFF2-40B4-BE49-F238E27FC236}">
                    <a16:creationId xmlns:a16="http://schemas.microsoft.com/office/drawing/2014/main" id="{92BEB143-9CA6-E347-912C-958A0D019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5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9" name="Line 474">
                <a:extLst>
                  <a:ext uri="{FF2B5EF4-FFF2-40B4-BE49-F238E27FC236}">
                    <a16:creationId xmlns:a16="http://schemas.microsoft.com/office/drawing/2014/main" id="{3F2C130D-0936-6B4C-9973-22F2C9DC71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1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0" name="Line 475">
                <a:extLst>
                  <a:ext uri="{FF2B5EF4-FFF2-40B4-BE49-F238E27FC236}">
                    <a16:creationId xmlns:a16="http://schemas.microsoft.com/office/drawing/2014/main" id="{02ED5139-CFE3-7647-BB3D-AC02BD60A6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1" name="Line 476">
                <a:extLst>
                  <a:ext uri="{FF2B5EF4-FFF2-40B4-BE49-F238E27FC236}">
                    <a16:creationId xmlns:a16="http://schemas.microsoft.com/office/drawing/2014/main" id="{5275107C-A290-EC4D-A172-06677E694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9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2" name="Line 477">
                <a:extLst>
                  <a:ext uri="{FF2B5EF4-FFF2-40B4-BE49-F238E27FC236}">
                    <a16:creationId xmlns:a16="http://schemas.microsoft.com/office/drawing/2014/main" id="{C8053727-89B6-5847-B074-5D113ADF5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5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3" name="Line 478">
                <a:extLst>
                  <a:ext uri="{FF2B5EF4-FFF2-40B4-BE49-F238E27FC236}">
                    <a16:creationId xmlns:a16="http://schemas.microsoft.com/office/drawing/2014/main" id="{4D42E796-2648-E84D-BB37-337FCEB1C8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8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4" name="Line 479">
                <a:extLst>
                  <a:ext uri="{FF2B5EF4-FFF2-40B4-BE49-F238E27FC236}">
                    <a16:creationId xmlns:a16="http://schemas.microsoft.com/office/drawing/2014/main" id="{2B193645-3606-B443-A601-A3A444857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4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5" name="Line 480">
                <a:extLst>
                  <a:ext uri="{FF2B5EF4-FFF2-40B4-BE49-F238E27FC236}">
                    <a16:creationId xmlns:a16="http://schemas.microsoft.com/office/drawing/2014/main" id="{DF8E1A2C-A7A3-CB47-A0C0-F3088166D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0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6" name="Line 481">
                <a:extLst>
                  <a:ext uri="{FF2B5EF4-FFF2-40B4-BE49-F238E27FC236}">
                    <a16:creationId xmlns:a16="http://schemas.microsoft.com/office/drawing/2014/main" id="{A830FE8A-B82C-C345-804E-5A9A1CF19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2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7" name="Line 482">
                <a:extLst>
                  <a:ext uri="{FF2B5EF4-FFF2-40B4-BE49-F238E27FC236}">
                    <a16:creationId xmlns:a16="http://schemas.microsoft.com/office/drawing/2014/main" id="{538DEAAD-7525-CB4C-9581-9F7FE90A8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8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8" name="Line 483">
                <a:extLst>
                  <a:ext uri="{FF2B5EF4-FFF2-40B4-BE49-F238E27FC236}">
                    <a16:creationId xmlns:a16="http://schemas.microsoft.com/office/drawing/2014/main" id="{E068802A-159E-5F43-8800-F8F8122F2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4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9" name="Line 484">
                <a:extLst>
                  <a:ext uri="{FF2B5EF4-FFF2-40B4-BE49-F238E27FC236}">
                    <a16:creationId xmlns:a16="http://schemas.microsoft.com/office/drawing/2014/main" id="{1AA00D03-1D14-004F-84D2-F934D1A536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47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0" name="Line 485">
                <a:extLst>
                  <a:ext uri="{FF2B5EF4-FFF2-40B4-BE49-F238E27FC236}">
                    <a16:creationId xmlns:a16="http://schemas.microsoft.com/office/drawing/2014/main" id="{800FD501-705F-C542-A974-F002AA53B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03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1" name="Line 486">
                <a:extLst>
                  <a:ext uri="{FF2B5EF4-FFF2-40B4-BE49-F238E27FC236}">
                    <a16:creationId xmlns:a16="http://schemas.microsoft.com/office/drawing/2014/main" id="{3E932DC6-1C36-B349-8BBA-F0A902BFA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9" y="3271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7952" name="Group 514">
                <a:extLst>
                  <a:ext uri="{FF2B5EF4-FFF2-40B4-BE49-F238E27FC236}">
                    <a16:creationId xmlns:a16="http://schemas.microsoft.com/office/drawing/2014/main" id="{83A8D15B-22F0-A04F-9F3A-489D23A753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60" y="3266"/>
                <a:ext cx="491" cy="467"/>
                <a:chOff x="668" y="3234"/>
                <a:chExt cx="491" cy="443"/>
              </a:xfrm>
            </p:grpSpPr>
            <p:grpSp>
              <p:nvGrpSpPr>
                <p:cNvPr id="38018" name="Group 515">
                  <a:extLst>
                    <a:ext uri="{FF2B5EF4-FFF2-40B4-BE49-F238E27FC236}">
                      <a16:creationId xmlns:a16="http://schemas.microsoft.com/office/drawing/2014/main" id="{1ECB1260-A81E-914B-AA6D-0070D9CDE1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8" y="3234"/>
                  <a:ext cx="491" cy="227"/>
                  <a:chOff x="668" y="3230"/>
                  <a:chExt cx="491" cy="227"/>
                </a:xfrm>
              </p:grpSpPr>
              <p:grpSp>
                <p:nvGrpSpPr>
                  <p:cNvPr id="38038" name="Group 516">
                    <a:extLst>
                      <a:ext uri="{FF2B5EF4-FFF2-40B4-BE49-F238E27FC236}">
                        <a16:creationId xmlns:a16="http://schemas.microsoft.com/office/drawing/2014/main" id="{0FD33A70-3F45-AD44-8243-E945E4F7726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8" y="3230"/>
                    <a:ext cx="491" cy="70"/>
                    <a:chOff x="668" y="3222"/>
                    <a:chExt cx="491" cy="70"/>
                  </a:xfrm>
                </p:grpSpPr>
                <p:sp>
                  <p:nvSpPr>
                    <p:cNvPr id="38047" name="Line 517">
                      <a:extLst>
                        <a:ext uri="{FF2B5EF4-FFF2-40B4-BE49-F238E27FC236}">
                          <a16:creationId xmlns:a16="http://schemas.microsoft.com/office/drawing/2014/main" id="{F9BE90DD-F60F-ED4E-A33E-BF19C70FB26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15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48" name="Line 518">
                      <a:extLst>
                        <a:ext uri="{FF2B5EF4-FFF2-40B4-BE49-F238E27FC236}">
                          <a16:creationId xmlns:a16="http://schemas.microsoft.com/office/drawing/2014/main" id="{B8BDA53E-5A1A-9749-80EF-9E01245C8A7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94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49" name="Line 519">
                      <a:extLst>
                        <a:ext uri="{FF2B5EF4-FFF2-40B4-BE49-F238E27FC236}">
                          <a16:creationId xmlns:a16="http://schemas.microsoft.com/office/drawing/2014/main" id="{9326BF58-F213-294A-A067-ACEE856C8A3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50" name="Line 520">
                      <a:extLst>
                        <a:ext uri="{FF2B5EF4-FFF2-40B4-BE49-F238E27FC236}">
                          <a16:creationId xmlns:a16="http://schemas.microsoft.com/office/drawing/2014/main" id="{355D88BA-10AB-094F-AC6D-A77EA1E968F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3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51" name="Line 521">
                      <a:extLst>
                        <a:ext uri="{FF2B5EF4-FFF2-40B4-BE49-F238E27FC236}">
                          <a16:creationId xmlns:a16="http://schemas.microsoft.com/office/drawing/2014/main" id="{CC39AFBC-F64C-1B4A-B95F-F0A7D43C742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10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52" name="Line 522">
                      <a:extLst>
                        <a:ext uri="{FF2B5EF4-FFF2-40B4-BE49-F238E27FC236}">
                          <a16:creationId xmlns:a16="http://schemas.microsoft.com/office/drawing/2014/main" id="{AAE231C9-BDCA-7241-88AD-C5F94AD2B84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852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53" name="Line 523">
                      <a:extLst>
                        <a:ext uri="{FF2B5EF4-FFF2-40B4-BE49-F238E27FC236}">
                          <a16:creationId xmlns:a16="http://schemas.microsoft.com/office/drawing/2014/main" id="{99392547-D079-AE4B-9029-ABC0F3087F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89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54" name="Line 524">
                      <a:extLst>
                        <a:ext uri="{FF2B5EF4-FFF2-40B4-BE49-F238E27FC236}">
                          <a16:creationId xmlns:a16="http://schemas.microsoft.com/office/drawing/2014/main" id="{F5BD8328-CBC3-F74A-9E37-C83137EC723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55" name="Line 525">
                      <a:extLst>
                        <a:ext uri="{FF2B5EF4-FFF2-40B4-BE49-F238E27FC236}">
                          <a16:creationId xmlns:a16="http://schemas.microsoft.com/office/drawing/2014/main" id="{6F32F8A1-8B8C-3D4D-BB06-197810163F8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6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039" name="Line 526">
                    <a:extLst>
                      <a:ext uri="{FF2B5EF4-FFF2-40B4-BE49-F238E27FC236}">
                        <a16:creationId xmlns:a16="http://schemas.microsoft.com/office/drawing/2014/main" id="{5AF22DCA-BD99-C640-AD23-4806DA4888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94" y="3298"/>
                    <a:ext cx="1" cy="134"/>
                  </a:xfrm>
                  <a:prstGeom prst="line">
                    <a:avLst/>
                  </a:pr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40" name="Freeform 527">
                    <a:extLst>
                      <a:ext uri="{FF2B5EF4-FFF2-40B4-BE49-F238E27FC236}">
                        <a16:creationId xmlns:a16="http://schemas.microsoft.com/office/drawing/2014/main" id="{92B4530F-2135-1F48-A994-2DB837BB9A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9" y="3292"/>
                    <a:ext cx="27" cy="140"/>
                  </a:xfrm>
                  <a:custGeom>
                    <a:avLst/>
                    <a:gdLst>
                      <a:gd name="T0" fmla="*/ 54 w 19"/>
                      <a:gd name="T1" fmla="*/ 140 h 140"/>
                      <a:gd name="T2" fmla="*/ 18 w 19"/>
                      <a:gd name="T3" fmla="*/ 101 h 140"/>
                      <a:gd name="T4" fmla="*/ 18 w 19"/>
                      <a:gd name="T5" fmla="*/ 57 h 140"/>
                      <a:gd name="T6" fmla="*/ 0 w 19"/>
                      <a:gd name="T7" fmla="*/ 0 h 14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9"/>
                      <a:gd name="T13" fmla="*/ 0 h 140"/>
                      <a:gd name="T14" fmla="*/ 19 w 19"/>
                      <a:gd name="T15" fmla="*/ 140 h 14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9" h="140">
                        <a:moveTo>
                          <a:pt x="19" y="140"/>
                        </a:moveTo>
                        <a:lnTo>
                          <a:pt x="6" y="101"/>
                        </a:lnTo>
                        <a:lnTo>
                          <a:pt x="6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41" name="Freeform 528">
                    <a:extLst>
                      <a:ext uri="{FF2B5EF4-FFF2-40B4-BE49-F238E27FC236}">
                        <a16:creationId xmlns:a16="http://schemas.microsoft.com/office/drawing/2014/main" id="{90A9FF32-30AE-D94D-AD06-126C8F1CD1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" y="3298"/>
                    <a:ext cx="59" cy="134"/>
                  </a:xfrm>
                  <a:custGeom>
                    <a:avLst/>
                    <a:gdLst>
                      <a:gd name="T0" fmla="*/ 79 w 51"/>
                      <a:gd name="T1" fmla="*/ 134 h 134"/>
                      <a:gd name="T2" fmla="*/ 69 w 51"/>
                      <a:gd name="T3" fmla="*/ 115 h 134"/>
                      <a:gd name="T4" fmla="*/ 50 w 51"/>
                      <a:gd name="T5" fmla="*/ 89 h 134"/>
                      <a:gd name="T6" fmla="*/ 29 w 51"/>
                      <a:gd name="T7" fmla="*/ 51 h 134"/>
                      <a:gd name="T8" fmla="*/ 20 w 51"/>
                      <a:gd name="T9" fmla="*/ 32 h 134"/>
                      <a:gd name="T10" fmla="*/ 10 w 51"/>
                      <a:gd name="T11" fmla="*/ 6 h 134"/>
                      <a:gd name="T12" fmla="*/ 0 w 51"/>
                      <a:gd name="T13" fmla="*/ 0 h 13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1"/>
                      <a:gd name="T22" fmla="*/ 0 h 134"/>
                      <a:gd name="T23" fmla="*/ 51 w 51"/>
                      <a:gd name="T24" fmla="*/ 134 h 13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1" h="134">
                        <a:moveTo>
                          <a:pt x="51" y="134"/>
                        </a:moveTo>
                        <a:lnTo>
                          <a:pt x="45" y="115"/>
                        </a:lnTo>
                        <a:lnTo>
                          <a:pt x="32" y="89"/>
                        </a:lnTo>
                        <a:lnTo>
                          <a:pt x="19" y="51"/>
                        </a:lnTo>
                        <a:lnTo>
                          <a:pt x="13" y="32"/>
                        </a:lnTo>
                        <a:lnTo>
                          <a:pt x="7" y="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42" name="Freeform 529">
                    <a:extLst>
                      <a:ext uri="{FF2B5EF4-FFF2-40B4-BE49-F238E27FC236}">
                        <a16:creationId xmlns:a16="http://schemas.microsoft.com/office/drawing/2014/main" id="{A60ABF37-C26D-384D-866B-0BE0BDD1FE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6" y="3296"/>
                    <a:ext cx="99" cy="136"/>
                  </a:xfrm>
                  <a:custGeom>
                    <a:avLst/>
                    <a:gdLst>
                      <a:gd name="T0" fmla="*/ 107 w 95"/>
                      <a:gd name="T1" fmla="*/ 154 h 128"/>
                      <a:gd name="T2" fmla="*/ 93 w 95"/>
                      <a:gd name="T3" fmla="*/ 131 h 128"/>
                      <a:gd name="T4" fmla="*/ 72 w 95"/>
                      <a:gd name="T5" fmla="*/ 107 h 128"/>
                      <a:gd name="T6" fmla="*/ 50 w 95"/>
                      <a:gd name="T7" fmla="*/ 77 h 128"/>
                      <a:gd name="T8" fmla="*/ 22 w 95"/>
                      <a:gd name="T9" fmla="*/ 47 h 128"/>
                      <a:gd name="T10" fmla="*/ 15 w 95"/>
                      <a:gd name="T11" fmla="*/ 32 h 128"/>
                      <a:gd name="T12" fmla="*/ 6 w 95"/>
                      <a:gd name="T13" fmla="*/ 7 h 128"/>
                      <a:gd name="T14" fmla="*/ 0 w 95"/>
                      <a:gd name="T15" fmla="*/ 0 h 1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95"/>
                      <a:gd name="T25" fmla="*/ 0 h 128"/>
                      <a:gd name="T26" fmla="*/ 95 w 95"/>
                      <a:gd name="T27" fmla="*/ 128 h 12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95" h="128">
                        <a:moveTo>
                          <a:pt x="95" y="128"/>
                        </a:moveTo>
                        <a:lnTo>
                          <a:pt x="82" y="109"/>
                        </a:lnTo>
                        <a:lnTo>
                          <a:pt x="63" y="89"/>
                        </a:lnTo>
                        <a:lnTo>
                          <a:pt x="44" y="64"/>
                        </a:lnTo>
                        <a:lnTo>
                          <a:pt x="19" y="39"/>
                        </a:lnTo>
                        <a:lnTo>
                          <a:pt x="12" y="26"/>
                        </a:lnTo>
                        <a:lnTo>
                          <a:pt x="6" y="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43" name="Freeform 530">
                    <a:extLst>
                      <a:ext uri="{FF2B5EF4-FFF2-40B4-BE49-F238E27FC236}">
                        <a16:creationId xmlns:a16="http://schemas.microsoft.com/office/drawing/2014/main" id="{37BCCC9E-01E2-554D-84DE-3B628239FA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" y="3298"/>
                    <a:ext cx="140" cy="159"/>
                  </a:xfrm>
                  <a:custGeom>
                    <a:avLst/>
                    <a:gdLst>
                      <a:gd name="T0" fmla="*/ 140 w 140"/>
                      <a:gd name="T1" fmla="*/ 159 h 159"/>
                      <a:gd name="T2" fmla="*/ 128 w 140"/>
                      <a:gd name="T3" fmla="*/ 134 h 159"/>
                      <a:gd name="T4" fmla="*/ 109 w 140"/>
                      <a:gd name="T5" fmla="*/ 115 h 159"/>
                      <a:gd name="T6" fmla="*/ 83 w 140"/>
                      <a:gd name="T7" fmla="*/ 95 h 159"/>
                      <a:gd name="T8" fmla="*/ 38 w 140"/>
                      <a:gd name="T9" fmla="*/ 70 h 159"/>
                      <a:gd name="T10" fmla="*/ 7 w 140"/>
                      <a:gd name="T11" fmla="*/ 51 h 159"/>
                      <a:gd name="T12" fmla="*/ 0 w 140"/>
                      <a:gd name="T13" fmla="*/ 32 h 159"/>
                      <a:gd name="T14" fmla="*/ 0 w 140"/>
                      <a:gd name="T15" fmla="*/ 0 h 15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40"/>
                      <a:gd name="T25" fmla="*/ 0 h 159"/>
                      <a:gd name="T26" fmla="*/ 140 w 140"/>
                      <a:gd name="T27" fmla="*/ 159 h 159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40" h="159">
                        <a:moveTo>
                          <a:pt x="140" y="159"/>
                        </a:moveTo>
                        <a:lnTo>
                          <a:pt x="128" y="134"/>
                        </a:lnTo>
                        <a:lnTo>
                          <a:pt x="109" y="115"/>
                        </a:lnTo>
                        <a:lnTo>
                          <a:pt x="83" y="95"/>
                        </a:lnTo>
                        <a:lnTo>
                          <a:pt x="38" y="70"/>
                        </a:lnTo>
                        <a:lnTo>
                          <a:pt x="7" y="51"/>
                        </a:lnTo>
                        <a:lnTo>
                          <a:pt x="0" y="3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44" name="Freeform 531">
                    <a:extLst>
                      <a:ext uri="{FF2B5EF4-FFF2-40B4-BE49-F238E27FC236}">
                        <a16:creationId xmlns:a16="http://schemas.microsoft.com/office/drawing/2014/main" id="{E8CF1022-28F1-C24A-A5FC-DCFBDCD961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9" y="3298"/>
                    <a:ext cx="127" cy="159"/>
                  </a:xfrm>
                  <a:custGeom>
                    <a:avLst/>
                    <a:gdLst>
                      <a:gd name="T0" fmla="*/ 127 w 127"/>
                      <a:gd name="T1" fmla="*/ 159 h 159"/>
                      <a:gd name="T2" fmla="*/ 108 w 127"/>
                      <a:gd name="T3" fmla="*/ 140 h 159"/>
                      <a:gd name="T4" fmla="*/ 76 w 127"/>
                      <a:gd name="T5" fmla="*/ 121 h 159"/>
                      <a:gd name="T6" fmla="*/ 31 w 127"/>
                      <a:gd name="T7" fmla="*/ 95 h 159"/>
                      <a:gd name="T8" fmla="*/ 12 w 127"/>
                      <a:gd name="T9" fmla="*/ 64 h 159"/>
                      <a:gd name="T10" fmla="*/ 0 w 127"/>
                      <a:gd name="T11" fmla="*/ 38 h 159"/>
                      <a:gd name="T12" fmla="*/ 0 w 127"/>
                      <a:gd name="T13" fmla="*/ 0 h 15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27"/>
                      <a:gd name="T22" fmla="*/ 0 h 159"/>
                      <a:gd name="T23" fmla="*/ 127 w 127"/>
                      <a:gd name="T24" fmla="*/ 159 h 159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27" h="159">
                        <a:moveTo>
                          <a:pt x="127" y="159"/>
                        </a:moveTo>
                        <a:lnTo>
                          <a:pt x="108" y="140"/>
                        </a:lnTo>
                        <a:lnTo>
                          <a:pt x="76" y="121"/>
                        </a:lnTo>
                        <a:lnTo>
                          <a:pt x="31" y="95"/>
                        </a:lnTo>
                        <a:lnTo>
                          <a:pt x="12" y="64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45" name="Freeform 532">
                    <a:extLst>
                      <a:ext uri="{FF2B5EF4-FFF2-40B4-BE49-F238E27FC236}">
                        <a16:creationId xmlns:a16="http://schemas.microsoft.com/office/drawing/2014/main" id="{E375F5A0-2232-2346-9B60-C33031046A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1" y="3298"/>
                    <a:ext cx="83" cy="159"/>
                  </a:xfrm>
                  <a:custGeom>
                    <a:avLst/>
                    <a:gdLst>
                      <a:gd name="T0" fmla="*/ 83 w 83"/>
                      <a:gd name="T1" fmla="*/ 159 h 159"/>
                      <a:gd name="T2" fmla="*/ 58 w 83"/>
                      <a:gd name="T3" fmla="*/ 134 h 159"/>
                      <a:gd name="T4" fmla="*/ 26 w 83"/>
                      <a:gd name="T5" fmla="*/ 102 h 159"/>
                      <a:gd name="T6" fmla="*/ 7 w 83"/>
                      <a:gd name="T7" fmla="*/ 57 h 159"/>
                      <a:gd name="T8" fmla="*/ 0 w 83"/>
                      <a:gd name="T9" fmla="*/ 0 h 1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159"/>
                      <a:gd name="T17" fmla="*/ 83 w 83"/>
                      <a:gd name="T18" fmla="*/ 159 h 1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159">
                        <a:moveTo>
                          <a:pt x="83" y="159"/>
                        </a:moveTo>
                        <a:lnTo>
                          <a:pt x="58" y="134"/>
                        </a:lnTo>
                        <a:lnTo>
                          <a:pt x="26" y="102"/>
                        </a:lnTo>
                        <a:lnTo>
                          <a:pt x="7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46" name="Freeform 533">
                    <a:extLst>
                      <a:ext uri="{FF2B5EF4-FFF2-40B4-BE49-F238E27FC236}">
                        <a16:creationId xmlns:a16="http://schemas.microsoft.com/office/drawing/2014/main" id="{D2D4092A-9CC0-E144-86B6-5BB66F4A91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" y="3292"/>
                    <a:ext cx="25" cy="159"/>
                  </a:xfrm>
                  <a:custGeom>
                    <a:avLst/>
                    <a:gdLst>
                      <a:gd name="T0" fmla="*/ 25 w 25"/>
                      <a:gd name="T1" fmla="*/ 159 h 159"/>
                      <a:gd name="T2" fmla="*/ 19 w 25"/>
                      <a:gd name="T3" fmla="*/ 127 h 159"/>
                      <a:gd name="T4" fmla="*/ 6 w 25"/>
                      <a:gd name="T5" fmla="*/ 82 h 159"/>
                      <a:gd name="T6" fmla="*/ 0 w 25"/>
                      <a:gd name="T7" fmla="*/ 0 h 15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5"/>
                      <a:gd name="T13" fmla="*/ 0 h 159"/>
                      <a:gd name="T14" fmla="*/ 25 w 25"/>
                      <a:gd name="T15" fmla="*/ 159 h 15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5" h="159">
                        <a:moveTo>
                          <a:pt x="25" y="159"/>
                        </a:moveTo>
                        <a:lnTo>
                          <a:pt x="19" y="127"/>
                        </a:lnTo>
                        <a:lnTo>
                          <a:pt x="6" y="8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019" name="Group 534">
                  <a:extLst>
                    <a:ext uri="{FF2B5EF4-FFF2-40B4-BE49-F238E27FC236}">
                      <a16:creationId xmlns:a16="http://schemas.microsoft.com/office/drawing/2014/main" id="{DCE45E21-37ED-7B47-B71C-88FACAC2E83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668" y="3450"/>
                  <a:ext cx="491" cy="227"/>
                  <a:chOff x="668" y="3230"/>
                  <a:chExt cx="491" cy="227"/>
                </a:xfrm>
              </p:grpSpPr>
              <p:grpSp>
                <p:nvGrpSpPr>
                  <p:cNvPr id="38020" name="Group 535">
                    <a:extLst>
                      <a:ext uri="{FF2B5EF4-FFF2-40B4-BE49-F238E27FC236}">
                        <a16:creationId xmlns:a16="http://schemas.microsoft.com/office/drawing/2014/main" id="{740D3007-C5AF-0043-806D-49AE0C5F22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8" y="3230"/>
                    <a:ext cx="491" cy="70"/>
                    <a:chOff x="668" y="3222"/>
                    <a:chExt cx="491" cy="70"/>
                  </a:xfrm>
                </p:grpSpPr>
                <p:sp>
                  <p:nvSpPr>
                    <p:cNvPr id="38029" name="Line 536">
                      <a:extLst>
                        <a:ext uri="{FF2B5EF4-FFF2-40B4-BE49-F238E27FC236}">
                          <a16:creationId xmlns:a16="http://schemas.microsoft.com/office/drawing/2014/main" id="{323F8D16-7A9C-2543-A482-CE58F9BE48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15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30" name="Line 537">
                      <a:extLst>
                        <a:ext uri="{FF2B5EF4-FFF2-40B4-BE49-F238E27FC236}">
                          <a16:creationId xmlns:a16="http://schemas.microsoft.com/office/drawing/2014/main" id="{DBE2462D-F4C2-1C4B-BD0D-D64E8BC8E9D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94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31" name="Line 538">
                      <a:extLst>
                        <a:ext uri="{FF2B5EF4-FFF2-40B4-BE49-F238E27FC236}">
                          <a16:creationId xmlns:a16="http://schemas.microsoft.com/office/drawing/2014/main" id="{F57F557A-1FAD-CE49-8740-38AAADDF5F3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32" name="Line 539">
                      <a:extLst>
                        <a:ext uri="{FF2B5EF4-FFF2-40B4-BE49-F238E27FC236}">
                          <a16:creationId xmlns:a16="http://schemas.microsoft.com/office/drawing/2014/main" id="{5E398E5D-6AD5-0E43-BD64-4655C5A3234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3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33" name="Line 540">
                      <a:extLst>
                        <a:ext uri="{FF2B5EF4-FFF2-40B4-BE49-F238E27FC236}">
                          <a16:creationId xmlns:a16="http://schemas.microsoft.com/office/drawing/2014/main" id="{2079E49E-92ED-F544-90F1-8B3FE54B11F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10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34" name="Line 541">
                      <a:extLst>
                        <a:ext uri="{FF2B5EF4-FFF2-40B4-BE49-F238E27FC236}">
                          <a16:creationId xmlns:a16="http://schemas.microsoft.com/office/drawing/2014/main" id="{4C059FB6-5C11-1942-83FA-42DEF7EDA3C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852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35" name="Line 542">
                      <a:extLst>
                        <a:ext uri="{FF2B5EF4-FFF2-40B4-BE49-F238E27FC236}">
                          <a16:creationId xmlns:a16="http://schemas.microsoft.com/office/drawing/2014/main" id="{DD82E11E-D4DE-114D-B6EF-716B20ED17E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89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36" name="Line 543">
                      <a:extLst>
                        <a:ext uri="{FF2B5EF4-FFF2-40B4-BE49-F238E27FC236}">
                          <a16:creationId xmlns:a16="http://schemas.microsoft.com/office/drawing/2014/main" id="{0FF6FA14-9092-E040-9D7B-3A684F4EE37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31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37" name="Line 544">
                      <a:extLst>
                        <a:ext uri="{FF2B5EF4-FFF2-40B4-BE49-F238E27FC236}">
                          <a16:creationId xmlns:a16="http://schemas.microsoft.com/office/drawing/2014/main" id="{CE84B1B3-03D7-5745-89B1-40BD4BFA742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68" y="3222"/>
                      <a:ext cx="1" cy="70"/>
                    </a:xfrm>
                    <a:prstGeom prst="line">
                      <a:avLst/>
                    </a:prstGeom>
                    <a:noFill/>
                    <a:ln w="20638">
                      <a:solidFill>
                        <a:srgbClr val="777777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021" name="Line 545">
                    <a:extLst>
                      <a:ext uri="{FF2B5EF4-FFF2-40B4-BE49-F238E27FC236}">
                        <a16:creationId xmlns:a16="http://schemas.microsoft.com/office/drawing/2014/main" id="{50F0D773-5071-164F-8970-364B1F5CA81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94" y="3298"/>
                    <a:ext cx="1" cy="134"/>
                  </a:xfrm>
                  <a:prstGeom prst="line">
                    <a:avLst/>
                  </a:pr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22" name="Freeform 546">
                    <a:extLst>
                      <a:ext uri="{FF2B5EF4-FFF2-40B4-BE49-F238E27FC236}">
                        <a16:creationId xmlns:a16="http://schemas.microsoft.com/office/drawing/2014/main" id="{5EE84E71-4C80-1F4C-B507-7220718F6E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9" y="3292"/>
                    <a:ext cx="27" cy="140"/>
                  </a:xfrm>
                  <a:custGeom>
                    <a:avLst/>
                    <a:gdLst>
                      <a:gd name="T0" fmla="*/ 54 w 19"/>
                      <a:gd name="T1" fmla="*/ 140 h 140"/>
                      <a:gd name="T2" fmla="*/ 18 w 19"/>
                      <a:gd name="T3" fmla="*/ 101 h 140"/>
                      <a:gd name="T4" fmla="*/ 18 w 19"/>
                      <a:gd name="T5" fmla="*/ 57 h 140"/>
                      <a:gd name="T6" fmla="*/ 0 w 19"/>
                      <a:gd name="T7" fmla="*/ 0 h 14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9"/>
                      <a:gd name="T13" fmla="*/ 0 h 140"/>
                      <a:gd name="T14" fmla="*/ 19 w 19"/>
                      <a:gd name="T15" fmla="*/ 140 h 14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9" h="140">
                        <a:moveTo>
                          <a:pt x="19" y="140"/>
                        </a:moveTo>
                        <a:lnTo>
                          <a:pt x="6" y="101"/>
                        </a:lnTo>
                        <a:lnTo>
                          <a:pt x="6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23" name="Freeform 547">
                    <a:extLst>
                      <a:ext uri="{FF2B5EF4-FFF2-40B4-BE49-F238E27FC236}">
                        <a16:creationId xmlns:a16="http://schemas.microsoft.com/office/drawing/2014/main" id="{3EB7E243-37D2-8A4A-B354-B1556562D7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" y="3298"/>
                    <a:ext cx="59" cy="134"/>
                  </a:xfrm>
                  <a:custGeom>
                    <a:avLst/>
                    <a:gdLst>
                      <a:gd name="T0" fmla="*/ 79 w 51"/>
                      <a:gd name="T1" fmla="*/ 134 h 134"/>
                      <a:gd name="T2" fmla="*/ 69 w 51"/>
                      <a:gd name="T3" fmla="*/ 115 h 134"/>
                      <a:gd name="T4" fmla="*/ 50 w 51"/>
                      <a:gd name="T5" fmla="*/ 89 h 134"/>
                      <a:gd name="T6" fmla="*/ 29 w 51"/>
                      <a:gd name="T7" fmla="*/ 51 h 134"/>
                      <a:gd name="T8" fmla="*/ 20 w 51"/>
                      <a:gd name="T9" fmla="*/ 32 h 134"/>
                      <a:gd name="T10" fmla="*/ 10 w 51"/>
                      <a:gd name="T11" fmla="*/ 6 h 134"/>
                      <a:gd name="T12" fmla="*/ 0 w 51"/>
                      <a:gd name="T13" fmla="*/ 0 h 13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1"/>
                      <a:gd name="T22" fmla="*/ 0 h 134"/>
                      <a:gd name="T23" fmla="*/ 51 w 51"/>
                      <a:gd name="T24" fmla="*/ 134 h 13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1" h="134">
                        <a:moveTo>
                          <a:pt x="51" y="134"/>
                        </a:moveTo>
                        <a:lnTo>
                          <a:pt x="45" y="115"/>
                        </a:lnTo>
                        <a:lnTo>
                          <a:pt x="32" y="89"/>
                        </a:lnTo>
                        <a:lnTo>
                          <a:pt x="19" y="51"/>
                        </a:lnTo>
                        <a:lnTo>
                          <a:pt x="13" y="32"/>
                        </a:lnTo>
                        <a:lnTo>
                          <a:pt x="7" y="6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24" name="Freeform 548">
                    <a:extLst>
                      <a:ext uri="{FF2B5EF4-FFF2-40B4-BE49-F238E27FC236}">
                        <a16:creationId xmlns:a16="http://schemas.microsoft.com/office/drawing/2014/main" id="{A4880042-BB32-1146-8D5E-72687BB15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6" y="3296"/>
                    <a:ext cx="99" cy="136"/>
                  </a:xfrm>
                  <a:custGeom>
                    <a:avLst/>
                    <a:gdLst>
                      <a:gd name="T0" fmla="*/ 107 w 95"/>
                      <a:gd name="T1" fmla="*/ 154 h 128"/>
                      <a:gd name="T2" fmla="*/ 93 w 95"/>
                      <a:gd name="T3" fmla="*/ 131 h 128"/>
                      <a:gd name="T4" fmla="*/ 72 w 95"/>
                      <a:gd name="T5" fmla="*/ 107 h 128"/>
                      <a:gd name="T6" fmla="*/ 50 w 95"/>
                      <a:gd name="T7" fmla="*/ 77 h 128"/>
                      <a:gd name="T8" fmla="*/ 22 w 95"/>
                      <a:gd name="T9" fmla="*/ 47 h 128"/>
                      <a:gd name="T10" fmla="*/ 15 w 95"/>
                      <a:gd name="T11" fmla="*/ 32 h 128"/>
                      <a:gd name="T12" fmla="*/ 6 w 95"/>
                      <a:gd name="T13" fmla="*/ 7 h 128"/>
                      <a:gd name="T14" fmla="*/ 0 w 95"/>
                      <a:gd name="T15" fmla="*/ 0 h 12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95"/>
                      <a:gd name="T25" fmla="*/ 0 h 128"/>
                      <a:gd name="T26" fmla="*/ 95 w 95"/>
                      <a:gd name="T27" fmla="*/ 128 h 12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95" h="128">
                        <a:moveTo>
                          <a:pt x="95" y="128"/>
                        </a:moveTo>
                        <a:lnTo>
                          <a:pt x="82" y="109"/>
                        </a:lnTo>
                        <a:lnTo>
                          <a:pt x="63" y="89"/>
                        </a:lnTo>
                        <a:lnTo>
                          <a:pt x="44" y="64"/>
                        </a:lnTo>
                        <a:lnTo>
                          <a:pt x="19" y="39"/>
                        </a:lnTo>
                        <a:lnTo>
                          <a:pt x="12" y="26"/>
                        </a:lnTo>
                        <a:lnTo>
                          <a:pt x="6" y="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25" name="Freeform 549">
                    <a:extLst>
                      <a:ext uri="{FF2B5EF4-FFF2-40B4-BE49-F238E27FC236}">
                        <a16:creationId xmlns:a16="http://schemas.microsoft.com/office/drawing/2014/main" id="{E6D0317F-E8C5-4445-82B2-D569942C71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2" y="3298"/>
                    <a:ext cx="140" cy="159"/>
                  </a:xfrm>
                  <a:custGeom>
                    <a:avLst/>
                    <a:gdLst>
                      <a:gd name="T0" fmla="*/ 140 w 140"/>
                      <a:gd name="T1" fmla="*/ 159 h 159"/>
                      <a:gd name="T2" fmla="*/ 128 w 140"/>
                      <a:gd name="T3" fmla="*/ 134 h 159"/>
                      <a:gd name="T4" fmla="*/ 109 w 140"/>
                      <a:gd name="T5" fmla="*/ 115 h 159"/>
                      <a:gd name="T6" fmla="*/ 83 w 140"/>
                      <a:gd name="T7" fmla="*/ 95 h 159"/>
                      <a:gd name="T8" fmla="*/ 38 w 140"/>
                      <a:gd name="T9" fmla="*/ 70 h 159"/>
                      <a:gd name="T10" fmla="*/ 7 w 140"/>
                      <a:gd name="T11" fmla="*/ 51 h 159"/>
                      <a:gd name="T12" fmla="*/ 0 w 140"/>
                      <a:gd name="T13" fmla="*/ 32 h 159"/>
                      <a:gd name="T14" fmla="*/ 0 w 140"/>
                      <a:gd name="T15" fmla="*/ 0 h 15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40"/>
                      <a:gd name="T25" fmla="*/ 0 h 159"/>
                      <a:gd name="T26" fmla="*/ 140 w 140"/>
                      <a:gd name="T27" fmla="*/ 159 h 159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40" h="159">
                        <a:moveTo>
                          <a:pt x="140" y="159"/>
                        </a:moveTo>
                        <a:lnTo>
                          <a:pt x="128" y="134"/>
                        </a:lnTo>
                        <a:lnTo>
                          <a:pt x="109" y="115"/>
                        </a:lnTo>
                        <a:lnTo>
                          <a:pt x="83" y="95"/>
                        </a:lnTo>
                        <a:lnTo>
                          <a:pt x="38" y="70"/>
                        </a:lnTo>
                        <a:lnTo>
                          <a:pt x="7" y="51"/>
                        </a:lnTo>
                        <a:lnTo>
                          <a:pt x="0" y="3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26" name="Freeform 550">
                    <a:extLst>
                      <a:ext uri="{FF2B5EF4-FFF2-40B4-BE49-F238E27FC236}">
                        <a16:creationId xmlns:a16="http://schemas.microsoft.com/office/drawing/2014/main" id="{2C80A1A3-A011-1C4B-8338-E90FBE0BFF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89" y="3298"/>
                    <a:ext cx="127" cy="159"/>
                  </a:xfrm>
                  <a:custGeom>
                    <a:avLst/>
                    <a:gdLst>
                      <a:gd name="T0" fmla="*/ 127 w 127"/>
                      <a:gd name="T1" fmla="*/ 159 h 159"/>
                      <a:gd name="T2" fmla="*/ 108 w 127"/>
                      <a:gd name="T3" fmla="*/ 140 h 159"/>
                      <a:gd name="T4" fmla="*/ 76 w 127"/>
                      <a:gd name="T5" fmla="*/ 121 h 159"/>
                      <a:gd name="T6" fmla="*/ 31 w 127"/>
                      <a:gd name="T7" fmla="*/ 95 h 159"/>
                      <a:gd name="T8" fmla="*/ 12 w 127"/>
                      <a:gd name="T9" fmla="*/ 64 h 159"/>
                      <a:gd name="T10" fmla="*/ 0 w 127"/>
                      <a:gd name="T11" fmla="*/ 38 h 159"/>
                      <a:gd name="T12" fmla="*/ 0 w 127"/>
                      <a:gd name="T13" fmla="*/ 0 h 15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27"/>
                      <a:gd name="T22" fmla="*/ 0 h 159"/>
                      <a:gd name="T23" fmla="*/ 127 w 127"/>
                      <a:gd name="T24" fmla="*/ 159 h 159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27" h="159">
                        <a:moveTo>
                          <a:pt x="127" y="159"/>
                        </a:moveTo>
                        <a:lnTo>
                          <a:pt x="108" y="140"/>
                        </a:lnTo>
                        <a:lnTo>
                          <a:pt x="76" y="121"/>
                        </a:lnTo>
                        <a:lnTo>
                          <a:pt x="31" y="95"/>
                        </a:lnTo>
                        <a:lnTo>
                          <a:pt x="12" y="64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27" name="Freeform 551">
                    <a:extLst>
                      <a:ext uri="{FF2B5EF4-FFF2-40B4-BE49-F238E27FC236}">
                        <a16:creationId xmlns:a16="http://schemas.microsoft.com/office/drawing/2014/main" id="{BBAF6DD0-DAF4-324E-B953-40229F6688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1" y="3298"/>
                    <a:ext cx="83" cy="159"/>
                  </a:xfrm>
                  <a:custGeom>
                    <a:avLst/>
                    <a:gdLst>
                      <a:gd name="T0" fmla="*/ 83 w 83"/>
                      <a:gd name="T1" fmla="*/ 159 h 159"/>
                      <a:gd name="T2" fmla="*/ 58 w 83"/>
                      <a:gd name="T3" fmla="*/ 134 h 159"/>
                      <a:gd name="T4" fmla="*/ 26 w 83"/>
                      <a:gd name="T5" fmla="*/ 102 h 159"/>
                      <a:gd name="T6" fmla="*/ 7 w 83"/>
                      <a:gd name="T7" fmla="*/ 57 h 159"/>
                      <a:gd name="T8" fmla="*/ 0 w 83"/>
                      <a:gd name="T9" fmla="*/ 0 h 1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3"/>
                      <a:gd name="T16" fmla="*/ 0 h 159"/>
                      <a:gd name="T17" fmla="*/ 83 w 83"/>
                      <a:gd name="T18" fmla="*/ 159 h 1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3" h="159">
                        <a:moveTo>
                          <a:pt x="83" y="159"/>
                        </a:moveTo>
                        <a:lnTo>
                          <a:pt x="58" y="134"/>
                        </a:lnTo>
                        <a:lnTo>
                          <a:pt x="26" y="102"/>
                        </a:lnTo>
                        <a:lnTo>
                          <a:pt x="7" y="57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28" name="Freeform 552">
                    <a:extLst>
                      <a:ext uri="{FF2B5EF4-FFF2-40B4-BE49-F238E27FC236}">
                        <a16:creationId xmlns:a16="http://schemas.microsoft.com/office/drawing/2014/main" id="{2538426E-4B39-8142-9D48-06F48749B0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" y="3292"/>
                    <a:ext cx="25" cy="159"/>
                  </a:xfrm>
                  <a:custGeom>
                    <a:avLst/>
                    <a:gdLst>
                      <a:gd name="T0" fmla="*/ 25 w 25"/>
                      <a:gd name="T1" fmla="*/ 159 h 159"/>
                      <a:gd name="T2" fmla="*/ 19 w 25"/>
                      <a:gd name="T3" fmla="*/ 127 h 159"/>
                      <a:gd name="T4" fmla="*/ 6 w 25"/>
                      <a:gd name="T5" fmla="*/ 82 h 159"/>
                      <a:gd name="T6" fmla="*/ 0 w 25"/>
                      <a:gd name="T7" fmla="*/ 0 h 15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5"/>
                      <a:gd name="T13" fmla="*/ 0 h 159"/>
                      <a:gd name="T14" fmla="*/ 25 w 25"/>
                      <a:gd name="T15" fmla="*/ 159 h 159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5" h="159">
                        <a:moveTo>
                          <a:pt x="25" y="159"/>
                        </a:moveTo>
                        <a:lnTo>
                          <a:pt x="19" y="127"/>
                        </a:lnTo>
                        <a:lnTo>
                          <a:pt x="6" y="8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20638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7953" name="Line 557">
                <a:extLst>
                  <a:ext uri="{FF2B5EF4-FFF2-40B4-BE49-F238E27FC236}">
                    <a16:creationId xmlns:a16="http://schemas.microsoft.com/office/drawing/2014/main" id="{8943F8DF-B8E2-5340-85D5-47A34D0EE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60" y="3270"/>
                <a:ext cx="1" cy="74"/>
              </a:xfrm>
              <a:prstGeom prst="line">
                <a:avLst/>
              </a:pr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4" name="Line 558">
                <a:extLst>
                  <a:ext uri="{FF2B5EF4-FFF2-40B4-BE49-F238E27FC236}">
                    <a16:creationId xmlns:a16="http://schemas.microsoft.com/office/drawing/2014/main" id="{A805E3E1-FDC9-734F-9E1F-9874E5962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723" y="3270"/>
                <a:ext cx="1" cy="74"/>
              </a:xfrm>
              <a:prstGeom prst="line">
                <a:avLst/>
              </a:pr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5" name="Line 559">
                <a:extLst>
                  <a:ext uri="{FF2B5EF4-FFF2-40B4-BE49-F238E27FC236}">
                    <a16:creationId xmlns:a16="http://schemas.microsoft.com/office/drawing/2014/main" id="{98C56E06-CAB3-804B-B567-5C807BBAF5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781" y="3270"/>
                <a:ext cx="1" cy="74"/>
              </a:xfrm>
              <a:prstGeom prst="line">
                <a:avLst/>
              </a:pr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6" name="Line 560">
                <a:extLst>
                  <a:ext uri="{FF2B5EF4-FFF2-40B4-BE49-F238E27FC236}">
                    <a16:creationId xmlns:a16="http://schemas.microsoft.com/office/drawing/2014/main" id="{91FF3C26-B307-614E-8E1A-F9D6779F4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844" y="3270"/>
                <a:ext cx="1" cy="74"/>
              </a:xfrm>
              <a:prstGeom prst="line">
                <a:avLst/>
              </a:pr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7" name="Line 561">
                <a:extLst>
                  <a:ext uri="{FF2B5EF4-FFF2-40B4-BE49-F238E27FC236}">
                    <a16:creationId xmlns:a16="http://schemas.microsoft.com/office/drawing/2014/main" id="{B8FFBC20-516A-0745-8421-3894D29BE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902" y="3270"/>
                <a:ext cx="1" cy="74"/>
              </a:xfrm>
              <a:prstGeom prst="line">
                <a:avLst/>
              </a:pr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8" name="Line 562">
                <a:extLst>
                  <a:ext uri="{FF2B5EF4-FFF2-40B4-BE49-F238E27FC236}">
                    <a16:creationId xmlns:a16="http://schemas.microsoft.com/office/drawing/2014/main" id="{49C4C208-1A07-C249-BA70-37F58F329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965" y="3270"/>
                <a:ext cx="1" cy="74"/>
              </a:xfrm>
              <a:prstGeom prst="line">
                <a:avLst/>
              </a:pr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9" name="Line 563">
                <a:extLst>
                  <a:ext uri="{FF2B5EF4-FFF2-40B4-BE49-F238E27FC236}">
                    <a16:creationId xmlns:a16="http://schemas.microsoft.com/office/drawing/2014/main" id="{0E2AD1EB-6CFD-DE4B-BE13-AE465F39DF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023" y="3270"/>
                <a:ext cx="1" cy="74"/>
              </a:xfrm>
              <a:prstGeom prst="line">
                <a:avLst/>
              </a:pr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0" name="Line 564">
                <a:extLst>
                  <a:ext uri="{FF2B5EF4-FFF2-40B4-BE49-F238E27FC236}">
                    <a16:creationId xmlns:a16="http://schemas.microsoft.com/office/drawing/2014/main" id="{CEEC5514-2FBF-5D4C-8E83-A7CF636BB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086" y="3270"/>
                <a:ext cx="1" cy="74"/>
              </a:xfrm>
              <a:prstGeom prst="line">
                <a:avLst/>
              </a:pr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1" name="Line 565">
                <a:extLst>
                  <a:ext uri="{FF2B5EF4-FFF2-40B4-BE49-F238E27FC236}">
                    <a16:creationId xmlns:a16="http://schemas.microsoft.com/office/drawing/2014/main" id="{6CFA82B4-8E06-3244-AEC0-393F15B6F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60" y="3342"/>
                <a:ext cx="1" cy="141"/>
              </a:xfrm>
              <a:prstGeom prst="line">
                <a:avLst/>
              </a:pr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2" name="Freeform 566">
                <a:extLst>
                  <a:ext uri="{FF2B5EF4-FFF2-40B4-BE49-F238E27FC236}">
                    <a16:creationId xmlns:a16="http://schemas.microsoft.com/office/drawing/2014/main" id="{6DA974EF-D79B-2946-B26E-96D028D6D6D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699" y="3335"/>
                <a:ext cx="27" cy="148"/>
              </a:xfrm>
              <a:custGeom>
                <a:avLst/>
                <a:gdLst>
                  <a:gd name="T0" fmla="*/ 54 w 19"/>
                  <a:gd name="T1" fmla="*/ 165 h 140"/>
                  <a:gd name="T2" fmla="*/ 18 w 19"/>
                  <a:gd name="T3" fmla="*/ 119 h 140"/>
                  <a:gd name="T4" fmla="*/ 18 w 19"/>
                  <a:gd name="T5" fmla="*/ 67 h 140"/>
                  <a:gd name="T6" fmla="*/ 0 w 19"/>
                  <a:gd name="T7" fmla="*/ 0 h 1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40"/>
                  <a:gd name="T14" fmla="*/ 19 w 19"/>
                  <a:gd name="T15" fmla="*/ 140 h 1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40">
                    <a:moveTo>
                      <a:pt x="19" y="140"/>
                    </a:moveTo>
                    <a:lnTo>
                      <a:pt x="6" y="101"/>
                    </a:lnTo>
                    <a:lnTo>
                      <a:pt x="6" y="57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3" name="Freeform 567">
                <a:extLst>
                  <a:ext uri="{FF2B5EF4-FFF2-40B4-BE49-F238E27FC236}">
                    <a16:creationId xmlns:a16="http://schemas.microsoft.com/office/drawing/2014/main" id="{0087B327-E9C7-9845-8071-39577981F4D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31" y="3342"/>
                <a:ext cx="59" cy="141"/>
              </a:xfrm>
              <a:custGeom>
                <a:avLst/>
                <a:gdLst>
                  <a:gd name="T0" fmla="*/ 79 w 51"/>
                  <a:gd name="T1" fmla="*/ 156 h 134"/>
                  <a:gd name="T2" fmla="*/ 69 w 51"/>
                  <a:gd name="T3" fmla="*/ 134 h 134"/>
                  <a:gd name="T4" fmla="*/ 50 w 51"/>
                  <a:gd name="T5" fmla="*/ 104 h 134"/>
                  <a:gd name="T6" fmla="*/ 29 w 51"/>
                  <a:gd name="T7" fmla="*/ 60 h 134"/>
                  <a:gd name="T8" fmla="*/ 20 w 51"/>
                  <a:gd name="T9" fmla="*/ 38 h 134"/>
                  <a:gd name="T10" fmla="*/ 10 w 51"/>
                  <a:gd name="T11" fmla="*/ 6 h 134"/>
                  <a:gd name="T12" fmla="*/ 0 w 51"/>
                  <a:gd name="T13" fmla="*/ 0 h 1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1"/>
                  <a:gd name="T22" fmla="*/ 0 h 134"/>
                  <a:gd name="T23" fmla="*/ 51 w 51"/>
                  <a:gd name="T24" fmla="*/ 134 h 13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1" h="134">
                    <a:moveTo>
                      <a:pt x="51" y="134"/>
                    </a:moveTo>
                    <a:lnTo>
                      <a:pt x="45" y="115"/>
                    </a:lnTo>
                    <a:lnTo>
                      <a:pt x="32" y="89"/>
                    </a:lnTo>
                    <a:lnTo>
                      <a:pt x="19" y="51"/>
                    </a:lnTo>
                    <a:lnTo>
                      <a:pt x="13" y="32"/>
                    </a:lnTo>
                    <a:lnTo>
                      <a:pt x="7" y="6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4" name="Freeform 568">
                <a:extLst>
                  <a:ext uri="{FF2B5EF4-FFF2-40B4-BE49-F238E27FC236}">
                    <a16:creationId xmlns:a16="http://schemas.microsoft.com/office/drawing/2014/main" id="{CDD93917-3CF8-9D4A-94BA-365695CD07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50" y="3339"/>
                <a:ext cx="99" cy="144"/>
              </a:xfrm>
              <a:custGeom>
                <a:avLst/>
                <a:gdLst>
                  <a:gd name="T0" fmla="*/ 107 w 95"/>
                  <a:gd name="T1" fmla="*/ 182 h 128"/>
                  <a:gd name="T2" fmla="*/ 93 w 95"/>
                  <a:gd name="T3" fmla="*/ 155 h 128"/>
                  <a:gd name="T4" fmla="*/ 72 w 95"/>
                  <a:gd name="T5" fmla="*/ 127 h 128"/>
                  <a:gd name="T6" fmla="*/ 50 w 95"/>
                  <a:gd name="T7" fmla="*/ 91 h 128"/>
                  <a:gd name="T8" fmla="*/ 22 w 95"/>
                  <a:gd name="T9" fmla="*/ 56 h 128"/>
                  <a:gd name="T10" fmla="*/ 15 w 95"/>
                  <a:gd name="T11" fmla="*/ 37 h 128"/>
                  <a:gd name="T12" fmla="*/ 6 w 95"/>
                  <a:gd name="T13" fmla="*/ 10 h 128"/>
                  <a:gd name="T14" fmla="*/ 0 w 95"/>
                  <a:gd name="T15" fmla="*/ 0 h 1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5"/>
                  <a:gd name="T25" fmla="*/ 0 h 128"/>
                  <a:gd name="T26" fmla="*/ 95 w 95"/>
                  <a:gd name="T27" fmla="*/ 128 h 12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5" h="128">
                    <a:moveTo>
                      <a:pt x="95" y="128"/>
                    </a:moveTo>
                    <a:lnTo>
                      <a:pt x="82" y="109"/>
                    </a:lnTo>
                    <a:lnTo>
                      <a:pt x="63" y="89"/>
                    </a:lnTo>
                    <a:lnTo>
                      <a:pt x="44" y="64"/>
                    </a:lnTo>
                    <a:lnTo>
                      <a:pt x="19" y="39"/>
                    </a:lnTo>
                    <a:lnTo>
                      <a:pt x="12" y="26"/>
                    </a:lnTo>
                    <a:lnTo>
                      <a:pt x="6" y="7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5" name="Freeform 569">
                <a:extLst>
                  <a:ext uri="{FF2B5EF4-FFF2-40B4-BE49-F238E27FC236}">
                    <a16:creationId xmlns:a16="http://schemas.microsoft.com/office/drawing/2014/main" id="{1F8993F5-9938-284D-8830-646C334D8C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63" y="3342"/>
                <a:ext cx="140" cy="167"/>
              </a:xfrm>
              <a:custGeom>
                <a:avLst/>
                <a:gdLst>
                  <a:gd name="T0" fmla="*/ 140 w 140"/>
                  <a:gd name="T1" fmla="*/ 184 h 159"/>
                  <a:gd name="T2" fmla="*/ 128 w 140"/>
                  <a:gd name="T3" fmla="*/ 155 h 159"/>
                  <a:gd name="T4" fmla="*/ 109 w 140"/>
                  <a:gd name="T5" fmla="*/ 133 h 159"/>
                  <a:gd name="T6" fmla="*/ 83 w 140"/>
                  <a:gd name="T7" fmla="*/ 110 h 159"/>
                  <a:gd name="T8" fmla="*/ 38 w 140"/>
                  <a:gd name="T9" fmla="*/ 82 h 159"/>
                  <a:gd name="T10" fmla="*/ 7 w 140"/>
                  <a:gd name="T11" fmla="*/ 60 h 159"/>
                  <a:gd name="T12" fmla="*/ 0 w 140"/>
                  <a:gd name="T13" fmla="*/ 38 h 159"/>
                  <a:gd name="T14" fmla="*/ 0 w 140"/>
                  <a:gd name="T15" fmla="*/ 0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0"/>
                  <a:gd name="T25" fmla="*/ 0 h 159"/>
                  <a:gd name="T26" fmla="*/ 140 w 140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0" h="159">
                    <a:moveTo>
                      <a:pt x="140" y="159"/>
                    </a:moveTo>
                    <a:lnTo>
                      <a:pt x="128" y="134"/>
                    </a:lnTo>
                    <a:lnTo>
                      <a:pt x="109" y="115"/>
                    </a:lnTo>
                    <a:lnTo>
                      <a:pt x="83" y="95"/>
                    </a:lnTo>
                    <a:lnTo>
                      <a:pt x="38" y="70"/>
                    </a:lnTo>
                    <a:lnTo>
                      <a:pt x="7" y="51"/>
                    </a:lnTo>
                    <a:lnTo>
                      <a:pt x="0" y="32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6" name="Freeform 570">
                <a:extLst>
                  <a:ext uri="{FF2B5EF4-FFF2-40B4-BE49-F238E27FC236}">
                    <a16:creationId xmlns:a16="http://schemas.microsoft.com/office/drawing/2014/main" id="{2B644A11-627D-0F4F-8E5A-A39D092BB90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839" y="3342"/>
                <a:ext cx="127" cy="167"/>
              </a:xfrm>
              <a:custGeom>
                <a:avLst/>
                <a:gdLst>
                  <a:gd name="T0" fmla="*/ 127 w 127"/>
                  <a:gd name="T1" fmla="*/ 184 h 159"/>
                  <a:gd name="T2" fmla="*/ 108 w 127"/>
                  <a:gd name="T3" fmla="*/ 162 h 159"/>
                  <a:gd name="T4" fmla="*/ 76 w 127"/>
                  <a:gd name="T5" fmla="*/ 140 h 159"/>
                  <a:gd name="T6" fmla="*/ 31 w 127"/>
                  <a:gd name="T7" fmla="*/ 110 h 159"/>
                  <a:gd name="T8" fmla="*/ 12 w 127"/>
                  <a:gd name="T9" fmla="*/ 74 h 159"/>
                  <a:gd name="T10" fmla="*/ 0 w 127"/>
                  <a:gd name="T11" fmla="*/ 44 h 159"/>
                  <a:gd name="T12" fmla="*/ 0 w 127"/>
                  <a:gd name="T13" fmla="*/ 0 h 15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7"/>
                  <a:gd name="T22" fmla="*/ 0 h 159"/>
                  <a:gd name="T23" fmla="*/ 127 w 127"/>
                  <a:gd name="T24" fmla="*/ 159 h 15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7" h="159">
                    <a:moveTo>
                      <a:pt x="127" y="159"/>
                    </a:moveTo>
                    <a:lnTo>
                      <a:pt x="108" y="140"/>
                    </a:lnTo>
                    <a:lnTo>
                      <a:pt x="76" y="121"/>
                    </a:lnTo>
                    <a:lnTo>
                      <a:pt x="31" y="95"/>
                    </a:lnTo>
                    <a:lnTo>
                      <a:pt x="12" y="64"/>
                    </a:lnTo>
                    <a:lnTo>
                      <a:pt x="0" y="38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7" name="Freeform 571">
                <a:extLst>
                  <a:ext uri="{FF2B5EF4-FFF2-40B4-BE49-F238E27FC236}">
                    <a16:creationId xmlns:a16="http://schemas.microsoft.com/office/drawing/2014/main" id="{6D74FE3F-6785-284E-94FE-E9CADF9D747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41" y="3342"/>
                <a:ext cx="83" cy="167"/>
              </a:xfrm>
              <a:custGeom>
                <a:avLst/>
                <a:gdLst>
                  <a:gd name="T0" fmla="*/ 83 w 83"/>
                  <a:gd name="T1" fmla="*/ 184 h 159"/>
                  <a:gd name="T2" fmla="*/ 58 w 83"/>
                  <a:gd name="T3" fmla="*/ 155 h 159"/>
                  <a:gd name="T4" fmla="*/ 26 w 83"/>
                  <a:gd name="T5" fmla="*/ 118 h 159"/>
                  <a:gd name="T6" fmla="*/ 7 w 83"/>
                  <a:gd name="T7" fmla="*/ 66 h 159"/>
                  <a:gd name="T8" fmla="*/ 0 w 83"/>
                  <a:gd name="T9" fmla="*/ 0 h 1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3"/>
                  <a:gd name="T16" fmla="*/ 0 h 159"/>
                  <a:gd name="T17" fmla="*/ 83 w 83"/>
                  <a:gd name="T18" fmla="*/ 159 h 1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3" h="159">
                    <a:moveTo>
                      <a:pt x="83" y="159"/>
                    </a:moveTo>
                    <a:lnTo>
                      <a:pt x="58" y="134"/>
                    </a:lnTo>
                    <a:lnTo>
                      <a:pt x="26" y="102"/>
                    </a:lnTo>
                    <a:lnTo>
                      <a:pt x="7" y="57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8" name="Freeform 572">
                <a:extLst>
                  <a:ext uri="{FF2B5EF4-FFF2-40B4-BE49-F238E27FC236}">
                    <a16:creationId xmlns:a16="http://schemas.microsoft.com/office/drawing/2014/main" id="{7EBF1D94-8E52-0541-A2C3-ABC743465E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62" y="3335"/>
                <a:ext cx="25" cy="168"/>
              </a:xfrm>
              <a:custGeom>
                <a:avLst/>
                <a:gdLst>
                  <a:gd name="T0" fmla="*/ 25 w 25"/>
                  <a:gd name="T1" fmla="*/ 188 h 159"/>
                  <a:gd name="T2" fmla="*/ 19 w 25"/>
                  <a:gd name="T3" fmla="*/ 150 h 159"/>
                  <a:gd name="T4" fmla="*/ 6 w 25"/>
                  <a:gd name="T5" fmla="*/ 97 h 159"/>
                  <a:gd name="T6" fmla="*/ 0 w 25"/>
                  <a:gd name="T7" fmla="*/ 0 h 1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59"/>
                  <a:gd name="T14" fmla="*/ 25 w 25"/>
                  <a:gd name="T15" fmla="*/ 159 h 1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59">
                    <a:moveTo>
                      <a:pt x="25" y="159"/>
                    </a:moveTo>
                    <a:lnTo>
                      <a:pt x="19" y="127"/>
                    </a:lnTo>
                    <a:lnTo>
                      <a:pt x="6" y="82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7969" name="Group 594">
                <a:extLst>
                  <a:ext uri="{FF2B5EF4-FFF2-40B4-BE49-F238E27FC236}">
                    <a16:creationId xmlns:a16="http://schemas.microsoft.com/office/drawing/2014/main" id="{79E6AFBB-4228-D44D-B720-6267B95961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0" y="3498"/>
                <a:ext cx="427" cy="227"/>
                <a:chOff x="4660" y="3498"/>
                <a:chExt cx="427" cy="239"/>
              </a:xfrm>
            </p:grpSpPr>
            <p:sp>
              <p:nvSpPr>
                <p:cNvPr id="38002" name="Line 576">
                  <a:extLst>
                    <a:ext uri="{FF2B5EF4-FFF2-40B4-BE49-F238E27FC236}">
                      <a16:creationId xmlns:a16="http://schemas.microsoft.com/office/drawing/2014/main" id="{5829C397-A548-654B-845A-2C37815548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660" y="3663"/>
                  <a:ext cx="1" cy="74"/>
                </a:xfrm>
                <a:prstGeom prst="line">
                  <a:avLst/>
                </a:pr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03" name="Line 577">
                  <a:extLst>
                    <a:ext uri="{FF2B5EF4-FFF2-40B4-BE49-F238E27FC236}">
                      <a16:creationId xmlns:a16="http://schemas.microsoft.com/office/drawing/2014/main" id="{0F364D2C-2DC0-2F44-9808-D0A605A623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23" y="3663"/>
                  <a:ext cx="1" cy="74"/>
                </a:xfrm>
                <a:prstGeom prst="line">
                  <a:avLst/>
                </a:pr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04" name="Line 578">
                  <a:extLst>
                    <a:ext uri="{FF2B5EF4-FFF2-40B4-BE49-F238E27FC236}">
                      <a16:creationId xmlns:a16="http://schemas.microsoft.com/office/drawing/2014/main" id="{83994A87-F324-1745-AF43-9F5687EB27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81" y="3663"/>
                  <a:ext cx="1" cy="74"/>
                </a:xfrm>
                <a:prstGeom prst="line">
                  <a:avLst/>
                </a:pr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05" name="Line 579">
                  <a:extLst>
                    <a:ext uri="{FF2B5EF4-FFF2-40B4-BE49-F238E27FC236}">
                      <a16:creationId xmlns:a16="http://schemas.microsoft.com/office/drawing/2014/main" id="{72D6E36E-A4A4-664E-AC8E-64EACD139C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844" y="3663"/>
                  <a:ext cx="1" cy="74"/>
                </a:xfrm>
                <a:prstGeom prst="line">
                  <a:avLst/>
                </a:pr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06" name="Line 580">
                  <a:extLst>
                    <a:ext uri="{FF2B5EF4-FFF2-40B4-BE49-F238E27FC236}">
                      <a16:creationId xmlns:a16="http://schemas.microsoft.com/office/drawing/2014/main" id="{7CA69415-E9C5-1E44-9BD7-F837D27CFB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902" y="3663"/>
                  <a:ext cx="1" cy="74"/>
                </a:xfrm>
                <a:prstGeom prst="line">
                  <a:avLst/>
                </a:pr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07" name="Line 581">
                  <a:extLst>
                    <a:ext uri="{FF2B5EF4-FFF2-40B4-BE49-F238E27FC236}">
                      <a16:creationId xmlns:a16="http://schemas.microsoft.com/office/drawing/2014/main" id="{C5BBC070-D2CC-CE4A-9815-5E9CB57958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965" y="3663"/>
                  <a:ext cx="1" cy="74"/>
                </a:xfrm>
                <a:prstGeom prst="line">
                  <a:avLst/>
                </a:pr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08" name="Line 582">
                  <a:extLst>
                    <a:ext uri="{FF2B5EF4-FFF2-40B4-BE49-F238E27FC236}">
                      <a16:creationId xmlns:a16="http://schemas.microsoft.com/office/drawing/2014/main" id="{6783DF09-5932-5149-834B-632FFD0ECA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023" y="3663"/>
                  <a:ext cx="1" cy="74"/>
                </a:xfrm>
                <a:prstGeom prst="line">
                  <a:avLst/>
                </a:pr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09" name="Line 583">
                  <a:extLst>
                    <a:ext uri="{FF2B5EF4-FFF2-40B4-BE49-F238E27FC236}">
                      <a16:creationId xmlns:a16="http://schemas.microsoft.com/office/drawing/2014/main" id="{BC5A8553-31D4-2543-90F0-3B279F5479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086" y="3663"/>
                  <a:ext cx="1" cy="74"/>
                </a:xfrm>
                <a:prstGeom prst="line">
                  <a:avLst/>
                </a:pr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10" name="Line 584">
                  <a:extLst>
                    <a:ext uri="{FF2B5EF4-FFF2-40B4-BE49-F238E27FC236}">
                      <a16:creationId xmlns:a16="http://schemas.microsoft.com/office/drawing/2014/main" id="{3DCE7E46-2888-1040-AC17-75F98990BC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660" y="3524"/>
                  <a:ext cx="1" cy="141"/>
                </a:xfrm>
                <a:prstGeom prst="line">
                  <a:avLst/>
                </a:pr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11" name="Freeform 585">
                  <a:extLst>
                    <a:ext uri="{FF2B5EF4-FFF2-40B4-BE49-F238E27FC236}">
                      <a16:creationId xmlns:a16="http://schemas.microsoft.com/office/drawing/2014/main" id="{E60D5FF4-7111-4742-90D3-A3C648B7B6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4699" y="3524"/>
                  <a:ext cx="27" cy="148"/>
                </a:xfrm>
                <a:custGeom>
                  <a:avLst/>
                  <a:gdLst>
                    <a:gd name="T0" fmla="*/ 54 w 19"/>
                    <a:gd name="T1" fmla="*/ 165 h 140"/>
                    <a:gd name="T2" fmla="*/ 18 w 19"/>
                    <a:gd name="T3" fmla="*/ 119 h 140"/>
                    <a:gd name="T4" fmla="*/ 18 w 19"/>
                    <a:gd name="T5" fmla="*/ 67 h 140"/>
                    <a:gd name="T6" fmla="*/ 0 w 19"/>
                    <a:gd name="T7" fmla="*/ 0 h 1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9"/>
                    <a:gd name="T13" fmla="*/ 0 h 140"/>
                    <a:gd name="T14" fmla="*/ 19 w 19"/>
                    <a:gd name="T15" fmla="*/ 140 h 1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9" h="140">
                      <a:moveTo>
                        <a:pt x="19" y="140"/>
                      </a:moveTo>
                      <a:lnTo>
                        <a:pt x="6" y="101"/>
                      </a:lnTo>
                      <a:lnTo>
                        <a:pt x="6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12" name="Freeform 586">
                  <a:extLst>
                    <a:ext uri="{FF2B5EF4-FFF2-40B4-BE49-F238E27FC236}">
                      <a16:creationId xmlns:a16="http://schemas.microsoft.com/office/drawing/2014/main" id="{8DB88E39-4D91-BB40-8D40-20FFC8D07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4731" y="3524"/>
                  <a:ext cx="59" cy="141"/>
                </a:xfrm>
                <a:custGeom>
                  <a:avLst/>
                  <a:gdLst>
                    <a:gd name="T0" fmla="*/ 79 w 51"/>
                    <a:gd name="T1" fmla="*/ 156 h 134"/>
                    <a:gd name="T2" fmla="*/ 69 w 51"/>
                    <a:gd name="T3" fmla="*/ 134 h 134"/>
                    <a:gd name="T4" fmla="*/ 50 w 51"/>
                    <a:gd name="T5" fmla="*/ 104 h 134"/>
                    <a:gd name="T6" fmla="*/ 29 w 51"/>
                    <a:gd name="T7" fmla="*/ 60 h 134"/>
                    <a:gd name="T8" fmla="*/ 20 w 51"/>
                    <a:gd name="T9" fmla="*/ 38 h 134"/>
                    <a:gd name="T10" fmla="*/ 10 w 51"/>
                    <a:gd name="T11" fmla="*/ 6 h 134"/>
                    <a:gd name="T12" fmla="*/ 0 w 51"/>
                    <a:gd name="T13" fmla="*/ 0 h 1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1"/>
                    <a:gd name="T22" fmla="*/ 0 h 134"/>
                    <a:gd name="T23" fmla="*/ 51 w 51"/>
                    <a:gd name="T24" fmla="*/ 134 h 13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1" h="134">
                      <a:moveTo>
                        <a:pt x="51" y="134"/>
                      </a:moveTo>
                      <a:lnTo>
                        <a:pt x="45" y="115"/>
                      </a:lnTo>
                      <a:lnTo>
                        <a:pt x="32" y="89"/>
                      </a:lnTo>
                      <a:lnTo>
                        <a:pt x="19" y="51"/>
                      </a:lnTo>
                      <a:lnTo>
                        <a:pt x="13" y="32"/>
                      </a:lnTo>
                      <a:lnTo>
                        <a:pt x="7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13" name="Freeform 587">
                  <a:extLst>
                    <a:ext uri="{FF2B5EF4-FFF2-40B4-BE49-F238E27FC236}">
                      <a16:creationId xmlns:a16="http://schemas.microsoft.com/office/drawing/2014/main" id="{9A72A016-2197-D247-BCA4-E13F37541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4750" y="3524"/>
                  <a:ext cx="99" cy="144"/>
                </a:xfrm>
                <a:custGeom>
                  <a:avLst/>
                  <a:gdLst>
                    <a:gd name="T0" fmla="*/ 107 w 95"/>
                    <a:gd name="T1" fmla="*/ 182 h 128"/>
                    <a:gd name="T2" fmla="*/ 93 w 95"/>
                    <a:gd name="T3" fmla="*/ 155 h 128"/>
                    <a:gd name="T4" fmla="*/ 72 w 95"/>
                    <a:gd name="T5" fmla="*/ 127 h 128"/>
                    <a:gd name="T6" fmla="*/ 50 w 95"/>
                    <a:gd name="T7" fmla="*/ 91 h 128"/>
                    <a:gd name="T8" fmla="*/ 22 w 95"/>
                    <a:gd name="T9" fmla="*/ 56 h 128"/>
                    <a:gd name="T10" fmla="*/ 15 w 95"/>
                    <a:gd name="T11" fmla="*/ 37 h 128"/>
                    <a:gd name="T12" fmla="*/ 6 w 95"/>
                    <a:gd name="T13" fmla="*/ 10 h 128"/>
                    <a:gd name="T14" fmla="*/ 0 w 95"/>
                    <a:gd name="T15" fmla="*/ 0 h 12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5"/>
                    <a:gd name="T25" fmla="*/ 0 h 128"/>
                    <a:gd name="T26" fmla="*/ 95 w 95"/>
                    <a:gd name="T27" fmla="*/ 128 h 12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5" h="128">
                      <a:moveTo>
                        <a:pt x="95" y="128"/>
                      </a:moveTo>
                      <a:lnTo>
                        <a:pt x="82" y="109"/>
                      </a:lnTo>
                      <a:lnTo>
                        <a:pt x="63" y="89"/>
                      </a:lnTo>
                      <a:lnTo>
                        <a:pt x="44" y="64"/>
                      </a:lnTo>
                      <a:lnTo>
                        <a:pt x="19" y="39"/>
                      </a:lnTo>
                      <a:lnTo>
                        <a:pt x="12" y="26"/>
                      </a:lnTo>
                      <a:lnTo>
                        <a:pt x="6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14" name="Freeform 588">
                  <a:extLst>
                    <a:ext uri="{FF2B5EF4-FFF2-40B4-BE49-F238E27FC236}">
                      <a16:creationId xmlns:a16="http://schemas.microsoft.com/office/drawing/2014/main" id="{636E2512-6299-6D49-AD9B-85B7A5786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4763" y="3498"/>
                  <a:ext cx="140" cy="167"/>
                </a:xfrm>
                <a:custGeom>
                  <a:avLst/>
                  <a:gdLst>
                    <a:gd name="T0" fmla="*/ 140 w 140"/>
                    <a:gd name="T1" fmla="*/ 184 h 159"/>
                    <a:gd name="T2" fmla="*/ 128 w 140"/>
                    <a:gd name="T3" fmla="*/ 155 h 159"/>
                    <a:gd name="T4" fmla="*/ 109 w 140"/>
                    <a:gd name="T5" fmla="*/ 133 h 159"/>
                    <a:gd name="T6" fmla="*/ 83 w 140"/>
                    <a:gd name="T7" fmla="*/ 110 h 159"/>
                    <a:gd name="T8" fmla="*/ 38 w 140"/>
                    <a:gd name="T9" fmla="*/ 82 h 159"/>
                    <a:gd name="T10" fmla="*/ 7 w 140"/>
                    <a:gd name="T11" fmla="*/ 60 h 159"/>
                    <a:gd name="T12" fmla="*/ 0 w 140"/>
                    <a:gd name="T13" fmla="*/ 38 h 159"/>
                    <a:gd name="T14" fmla="*/ 0 w 140"/>
                    <a:gd name="T15" fmla="*/ 0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0"/>
                    <a:gd name="T25" fmla="*/ 0 h 159"/>
                    <a:gd name="T26" fmla="*/ 140 w 140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0" h="159">
                      <a:moveTo>
                        <a:pt x="140" y="159"/>
                      </a:moveTo>
                      <a:lnTo>
                        <a:pt x="128" y="134"/>
                      </a:lnTo>
                      <a:lnTo>
                        <a:pt x="109" y="115"/>
                      </a:lnTo>
                      <a:lnTo>
                        <a:pt x="83" y="95"/>
                      </a:lnTo>
                      <a:lnTo>
                        <a:pt x="38" y="70"/>
                      </a:lnTo>
                      <a:lnTo>
                        <a:pt x="7" y="51"/>
                      </a:lnTo>
                      <a:lnTo>
                        <a:pt x="0" y="3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15" name="Freeform 589">
                  <a:extLst>
                    <a:ext uri="{FF2B5EF4-FFF2-40B4-BE49-F238E27FC236}">
                      <a16:creationId xmlns:a16="http://schemas.microsoft.com/office/drawing/2014/main" id="{81388D64-C8F8-2249-AEB7-C7C678170D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4839" y="3498"/>
                  <a:ext cx="127" cy="167"/>
                </a:xfrm>
                <a:custGeom>
                  <a:avLst/>
                  <a:gdLst>
                    <a:gd name="T0" fmla="*/ 127 w 127"/>
                    <a:gd name="T1" fmla="*/ 184 h 159"/>
                    <a:gd name="T2" fmla="*/ 108 w 127"/>
                    <a:gd name="T3" fmla="*/ 162 h 159"/>
                    <a:gd name="T4" fmla="*/ 76 w 127"/>
                    <a:gd name="T5" fmla="*/ 140 h 159"/>
                    <a:gd name="T6" fmla="*/ 31 w 127"/>
                    <a:gd name="T7" fmla="*/ 110 h 159"/>
                    <a:gd name="T8" fmla="*/ 12 w 127"/>
                    <a:gd name="T9" fmla="*/ 74 h 159"/>
                    <a:gd name="T10" fmla="*/ 0 w 127"/>
                    <a:gd name="T11" fmla="*/ 44 h 159"/>
                    <a:gd name="T12" fmla="*/ 0 w 127"/>
                    <a:gd name="T13" fmla="*/ 0 h 15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7"/>
                    <a:gd name="T22" fmla="*/ 0 h 159"/>
                    <a:gd name="T23" fmla="*/ 127 w 127"/>
                    <a:gd name="T24" fmla="*/ 159 h 15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7" h="159">
                      <a:moveTo>
                        <a:pt x="127" y="159"/>
                      </a:moveTo>
                      <a:lnTo>
                        <a:pt x="108" y="140"/>
                      </a:lnTo>
                      <a:lnTo>
                        <a:pt x="76" y="121"/>
                      </a:lnTo>
                      <a:lnTo>
                        <a:pt x="31" y="95"/>
                      </a:lnTo>
                      <a:lnTo>
                        <a:pt x="12" y="64"/>
                      </a:lnTo>
                      <a:lnTo>
                        <a:pt x="0" y="3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16" name="Freeform 590">
                  <a:extLst>
                    <a:ext uri="{FF2B5EF4-FFF2-40B4-BE49-F238E27FC236}">
                      <a16:creationId xmlns:a16="http://schemas.microsoft.com/office/drawing/2014/main" id="{54FDE4DC-2A3A-BC47-819B-9A1054113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4941" y="3498"/>
                  <a:ext cx="83" cy="167"/>
                </a:xfrm>
                <a:custGeom>
                  <a:avLst/>
                  <a:gdLst>
                    <a:gd name="T0" fmla="*/ 83 w 83"/>
                    <a:gd name="T1" fmla="*/ 184 h 159"/>
                    <a:gd name="T2" fmla="*/ 58 w 83"/>
                    <a:gd name="T3" fmla="*/ 155 h 159"/>
                    <a:gd name="T4" fmla="*/ 26 w 83"/>
                    <a:gd name="T5" fmla="*/ 118 h 159"/>
                    <a:gd name="T6" fmla="*/ 7 w 83"/>
                    <a:gd name="T7" fmla="*/ 66 h 159"/>
                    <a:gd name="T8" fmla="*/ 0 w 83"/>
                    <a:gd name="T9" fmla="*/ 0 h 1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"/>
                    <a:gd name="T16" fmla="*/ 0 h 159"/>
                    <a:gd name="T17" fmla="*/ 83 w 83"/>
                    <a:gd name="T18" fmla="*/ 159 h 1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" h="159">
                      <a:moveTo>
                        <a:pt x="83" y="159"/>
                      </a:moveTo>
                      <a:lnTo>
                        <a:pt x="58" y="134"/>
                      </a:lnTo>
                      <a:lnTo>
                        <a:pt x="26" y="102"/>
                      </a:lnTo>
                      <a:lnTo>
                        <a:pt x="7" y="5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17" name="Freeform 591">
                  <a:extLst>
                    <a:ext uri="{FF2B5EF4-FFF2-40B4-BE49-F238E27FC236}">
                      <a16:creationId xmlns:a16="http://schemas.microsoft.com/office/drawing/2014/main" id="{B88D091C-5530-9B4A-84B6-8C06C1EDB7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 flipV="1">
                  <a:off x="5062" y="3504"/>
                  <a:ext cx="25" cy="168"/>
                </a:xfrm>
                <a:custGeom>
                  <a:avLst/>
                  <a:gdLst>
                    <a:gd name="T0" fmla="*/ 25 w 25"/>
                    <a:gd name="T1" fmla="*/ 188 h 159"/>
                    <a:gd name="T2" fmla="*/ 19 w 25"/>
                    <a:gd name="T3" fmla="*/ 150 h 159"/>
                    <a:gd name="T4" fmla="*/ 6 w 25"/>
                    <a:gd name="T5" fmla="*/ 97 h 159"/>
                    <a:gd name="T6" fmla="*/ 0 w 25"/>
                    <a:gd name="T7" fmla="*/ 0 h 15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"/>
                    <a:gd name="T13" fmla="*/ 0 h 159"/>
                    <a:gd name="T14" fmla="*/ 25 w 25"/>
                    <a:gd name="T15" fmla="*/ 159 h 15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" h="159">
                      <a:moveTo>
                        <a:pt x="25" y="159"/>
                      </a:moveTo>
                      <a:lnTo>
                        <a:pt x="19" y="127"/>
                      </a:lnTo>
                      <a:lnTo>
                        <a:pt x="6" y="8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0638">
                  <a:solidFill>
                    <a:srgbClr val="777777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970" name="Line 592">
                <a:extLst>
                  <a:ext uri="{FF2B5EF4-FFF2-40B4-BE49-F238E27FC236}">
                    <a16:creationId xmlns:a16="http://schemas.microsoft.com/office/drawing/2014/main" id="{77423B4D-9F6E-D445-9802-FFD088AD6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7" y="3522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1" name="Line 593">
                <a:extLst>
                  <a:ext uri="{FF2B5EF4-FFF2-40B4-BE49-F238E27FC236}">
                    <a16:creationId xmlns:a16="http://schemas.microsoft.com/office/drawing/2014/main" id="{B56DC324-1125-6349-A587-DB0D143E9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7" y="3270"/>
                <a:ext cx="1" cy="206"/>
              </a:xfrm>
              <a:prstGeom prst="line">
                <a:avLst/>
              </a:prstGeom>
              <a:noFill/>
              <a:ln w="19050">
                <a:solidFill>
                  <a:srgbClr val="77777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2" name="Rectangle 488">
                <a:extLst>
                  <a:ext uri="{FF2B5EF4-FFF2-40B4-BE49-F238E27FC236}">
                    <a16:creationId xmlns:a16="http://schemas.microsoft.com/office/drawing/2014/main" id="{0AF0CE02-0E06-4745-ABAF-15646C8DB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474"/>
                <a:ext cx="1191" cy="55"/>
              </a:xfrm>
              <a:prstGeom prst="rect">
                <a:avLst/>
              </a:prstGeom>
              <a:solidFill>
                <a:srgbClr val="009999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37973" name="Line 489">
                <a:extLst>
                  <a:ext uri="{FF2B5EF4-FFF2-40B4-BE49-F238E27FC236}">
                    <a16:creationId xmlns:a16="http://schemas.microsoft.com/office/drawing/2014/main" id="{1A0E0D52-F73A-C842-ABA6-11CDA19EC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58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4" name="Line 490">
                <a:extLst>
                  <a:ext uri="{FF2B5EF4-FFF2-40B4-BE49-F238E27FC236}">
                    <a16:creationId xmlns:a16="http://schemas.microsoft.com/office/drawing/2014/main" id="{181779B7-041D-8A43-9F8A-A294F0DBD0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6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5" name="Line 491">
                <a:extLst>
                  <a:ext uri="{FF2B5EF4-FFF2-40B4-BE49-F238E27FC236}">
                    <a16:creationId xmlns:a16="http://schemas.microsoft.com/office/drawing/2014/main" id="{705E3EBB-4149-E04F-8EF6-4BFD6F40FC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3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6" name="Line 492">
                <a:extLst>
                  <a:ext uri="{FF2B5EF4-FFF2-40B4-BE49-F238E27FC236}">
                    <a16:creationId xmlns:a16="http://schemas.microsoft.com/office/drawing/2014/main" id="{0230FC5A-DA6E-CC4E-834C-7DB9A20BD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93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7" name="Line 493">
                <a:extLst>
                  <a:ext uri="{FF2B5EF4-FFF2-40B4-BE49-F238E27FC236}">
                    <a16:creationId xmlns:a16="http://schemas.microsoft.com/office/drawing/2014/main" id="{89D9A62A-3967-3B4C-B051-B1246475E8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2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8" name="Line 494">
                <a:extLst>
                  <a:ext uri="{FF2B5EF4-FFF2-40B4-BE49-F238E27FC236}">
                    <a16:creationId xmlns:a16="http://schemas.microsoft.com/office/drawing/2014/main" id="{26AFC2C4-DEC6-D546-AE15-251511684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9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9" name="Line 495">
                <a:extLst>
                  <a:ext uri="{FF2B5EF4-FFF2-40B4-BE49-F238E27FC236}">
                    <a16:creationId xmlns:a16="http://schemas.microsoft.com/office/drawing/2014/main" id="{037B660B-DD80-904D-B639-3161C2F4B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55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0" name="Line 496">
                <a:extLst>
                  <a:ext uri="{FF2B5EF4-FFF2-40B4-BE49-F238E27FC236}">
                    <a16:creationId xmlns:a16="http://schemas.microsoft.com/office/drawing/2014/main" id="{40121A81-2221-DE44-822C-9EFF291FF4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17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1" name="Line 497">
                <a:extLst>
                  <a:ext uri="{FF2B5EF4-FFF2-40B4-BE49-F238E27FC236}">
                    <a16:creationId xmlns:a16="http://schemas.microsoft.com/office/drawing/2014/main" id="{0504DCB1-33F4-3C4B-8DE7-A87783C1EF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73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2" name="Line 498">
                <a:extLst>
                  <a:ext uri="{FF2B5EF4-FFF2-40B4-BE49-F238E27FC236}">
                    <a16:creationId xmlns:a16="http://schemas.microsoft.com/office/drawing/2014/main" id="{A2C2B63F-375E-2F4C-9112-2CDB33643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29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3" name="Line 499">
                <a:extLst>
                  <a:ext uri="{FF2B5EF4-FFF2-40B4-BE49-F238E27FC236}">
                    <a16:creationId xmlns:a16="http://schemas.microsoft.com/office/drawing/2014/main" id="{4B56B6A1-52EC-0545-898B-1014E6BBD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91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4" name="Line 500">
                <a:extLst>
                  <a:ext uri="{FF2B5EF4-FFF2-40B4-BE49-F238E27FC236}">
                    <a16:creationId xmlns:a16="http://schemas.microsoft.com/office/drawing/2014/main" id="{DFD53322-4CD9-3345-B15A-3C8F53F84A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8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5" name="Line 501">
                <a:extLst>
                  <a:ext uri="{FF2B5EF4-FFF2-40B4-BE49-F238E27FC236}">
                    <a16:creationId xmlns:a16="http://schemas.microsoft.com/office/drawing/2014/main" id="{C6AC6945-E09B-454C-B46C-68BFB0D6F3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04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6" name="Line 502">
                <a:extLst>
                  <a:ext uri="{FF2B5EF4-FFF2-40B4-BE49-F238E27FC236}">
                    <a16:creationId xmlns:a16="http://schemas.microsoft.com/office/drawing/2014/main" id="{A6265283-6DB0-A648-832B-C83564905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66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7" name="Line 503">
                <a:extLst>
                  <a:ext uri="{FF2B5EF4-FFF2-40B4-BE49-F238E27FC236}">
                    <a16:creationId xmlns:a16="http://schemas.microsoft.com/office/drawing/2014/main" id="{BEC2A6CE-1863-2A42-A673-6F9596D3E0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22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8" name="Line 504">
                <a:extLst>
                  <a:ext uri="{FF2B5EF4-FFF2-40B4-BE49-F238E27FC236}">
                    <a16:creationId xmlns:a16="http://schemas.microsoft.com/office/drawing/2014/main" id="{D9F748DD-14B9-464B-A5D6-3F9E9855C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78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9" name="Line 505">
                <a:extLst>
                  <a:ext uri="{FF2B5EF4-FFF2-40B4-BE49-F238E27FC236}">
                    <a16:creationId xmlns:a16="http://schemas.microsoft.com/office/drawing/2014/main" id="{D6D583E5-3CE0-864F-826E-376475747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40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0" name="Line 506">
                <a:extLst>
                  <a:ext uri="{FF2B5EF4-FFF2-40B4-BE49-F238E27FC236}">
                    <a16:creationId xmlns:a16="http://schemas.microsoft.com/office/drawing/2014/main" id="{3506B2F5-DC0A-B741-957D-E42B2C79C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97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1" name="Line 507">
                <a:extLst>
                  <a:ext uri="{FF2B5EF4-FFF2-40B4-BE49-F238E27FC236}">
                    <a16:creationId xmlns:a16="http://schemas.microsoft.com/office/drawing/2014/main" id="{1BA74E2C-FA53-CA45-9DDC-4E5A58A5B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3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2" name="Line 508">
                <a:extLst>
                  <a:ext uri="{FF2B5EF4-FFF2-40B4-BE49-F238E27FC236}">
                    <a16:creationId xmlns:a16="http://schemas.microsoft.com/office/drawing/2014/main" id="{54D7B175-DA55-D141-9A32-AD42230B78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15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3" name="Line 509">
                <a:extLst>
                  <a:ext uri="{FF2B5EF4-FFF2-40B4-BE49-F238E27FC236}">
                    <a16:creationId xmlns:a16="http://schemas.microsoft.com/office/drawing/2014/main" id="{77EB6103-AA0E-4847-8553-B5918FC42F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1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4" name="Line 510">
                <a:extLst>
                  <a:ext uri="{FF2B5EF4-FFF2-40B4-BE49-F238E27FC236}">
                    <a16:creationId xmlns:a16="http://schemas.microsoft.com/office/drawing/2014/main" id="{59082F26-65A0-8843-A45A-5CB3A8A5AB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40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5" name="Line 511">
                <a:extLst>
                  <a:ext uri="{FF2B5EF4-FFF2-40B4-BE49-F238E27FC236}">
                    <a16:creationId xmlns:a16="http://schemas.microsoft.com/office/drawing/2014/main" id="{0C91E77E-7EEE-7E43-9E1D-6F649B3A3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8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6" name="Line 512">
                <a:extLst>
                  <a:ext uri="{FF2B5EF4-FFF2-40B4-BE49-F238E27FC236}">
                    <a16:creationId xmlns:a16="http://schemas.microsoft.com/office/drawing/2014/main" id="{E0D7273B-A43D-6B41-AE7F-23C65642C1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08" y="3470"/>
                <a:ext cx="1" cy="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7997" name="Group 347">
                <a:extLst>
                  <a:ext uri="{FF2B5EF4-FFF2-40B4-BE49-F238E27FC236}">
                    <a16:creationId xmlns:a16="http://schemas.microsoft.com/office/drawing/2014/main" id="{1AEFBBDA-0F20-F343-9D29-71AD084B2D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93" y="3233"/>
                <a:ext cx="1190" cy="219"/>
                <a:chOff x="3593" y="3233"/>
                <a:chExt cx="1190" cy="219"/>
              </a:xfrm>
            </p:grpSpPr>
            <p:sp>
              <p:nvSpPr>
                <p:cNvPr id="37998" name="Freeform 343">
                  <a:extLst>
                    <a:ext uri="{FF2B5EF4-FFF2-40B4-BE49-F238E27FC236}">
                      <a16:creationId xmlns:a16="http://schemas.microsoft.com/office/drawing/2014/main" id="{6244EEED-4948-4D45-BADA-5AEEA6F74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3" y="3233"/>
                  <a:ext cx="685" cy="212"/>
                </a:xfrm>
                <a:custGeom>
                  <a:avLst/>
                  <a:gdLst>
                    <a:gd name="T0" fmla="*/ 0 w 685"/>
                    <a:gd name="T1" fmla="*/ 212 h 212"/>
                    <a:gd name="T2" fmla="*/ 100 w 685"/>
                    <a:gd name="T3" fmla="*/ 0 h 212"/>
                    <a:gd name="T4" fmla="*/ 685 w 685"/>
                    <a:gd name="T5" fmla="*/ 0 h 212"/>
                    <a:gd name="T6" fmla="*/ 0 60000 65536"/>
                    <a:gd name="T7" fmla="*/ 0 60000 65536"/>
                    <a:gd name="T8" fmla="*/ 0 60000 65536"/>
                    <a:gd name="T9" fmla="*/ 0 w 685"/>
                    <a:gd name="T10" fmla="*/ 0 h 212"/>
                    <a:gd name="T11" fmla="*/ 685 w 685"/>
                    <a:gd name="T12" fmla="*/ 212 h 2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5" h="212">
                      <a:moveTo>
                        <a:pt x="0" y="212"/>
                      </a:moveTo>
                      <a:lnTo>
                        <a:pt x="100" y="0"/>
                      </a:lnTo>
                      <a:lnTo>
                        <a:pt x="685" y="0"/>
                      </a:lnTo>
                    </a:path>
                  </a:pathLst>
                </a:custGeom>
                <a:noFill/>
                <a:ln w="19050">
                  <a:solidFill>
                    <a:srgbClr val="0088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9" name="Freeform 344">
                  <a:extLst>
                    <a:ext uri="{FF2B5EF4-FFF2-40B4-BE49-F238E27FC236}">
                      <a16:creationId xmlns:a16="http://schemas.microsoft.com/office/drawing/2014/main" id="{A8ABDF6D-6AD4-014F-BDD2-68928B8BA2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9" y="3240"/>
                  <a:ext cx="686" cy="212"/>
                </a:xfrm>
                <a:custGeom>
                  <a:avLst/>
                  <a:gdLst>
                    <a:gd name="T0" fmla="*/ 0 w 686"/>
                    <a:gd name="T1" fmla="*/ 212 h 212"/>
                    <a:gd name="T2" fmla="*/ 100 w 686"/>
                    <a:gd name="T3" fmla="*/ 0 h 212"/>
                    <a:gd name="T4" fmla="*/ 686 w 686"/>
                    <a:gd name="T5" fmla="*/ 0 h 21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212"/>
                    <a:gd name="T11" fmla="*/ 686 w 686"/>
                    <a:gd name="T12" fmla="*/ 212 h 2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212">
                      <a:moveTo>
                        <a:pt x="0" y="212"/>
                      </a:moveTo>
                      <a:lnTo>
                        <a:pt x="100" y="0"/>
                      </a:lnTo>
                      <a:lnTo>
                        <a:pt x="686" y="0"/>
                      </a:lnTo>
                    </a:path>
                  </a:pathLst>
                </a:custGeom>
                <a:noFill/>
                <a:ln w="19050">
                  <a:solidFill>
                    <a:srgbClr val="0088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00" name="Freeform 345">
                  <a:extLst>
                    <a:ext uri="{FF2B5EF4-FFF2-40B4-BE49-F238E27FC236}">
                      <a16:creationId xmlns:a16="http://schemas.microsoft.com/office/drawing/2014/main" id="{8692FC2C-2248-1F47-85C4-89B6CA77B7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1" y="3233"/>
                  <a:ext cx="686" cy="212"/>
                </a:xfrm>
                <a:custGeom>
                  <a:avLst/>
                  <a:gdLst>
                    <a:gd name="T0" fmla="*/ 686 w 686"/>
                    <a:gd name="T1" fmla="*/ 212 h 212"/>
                    <a:gd name="T2" fmla="*/ 586 w 686"/>
                    <a:gd name="T3" fmla="*/ 0 h 212"/>
                    <a:gd name="T4" fmla="*/ 0 w 686"/>
                    <a:gd name="T5" fmla="*/ 0 h 212"/>
                    <a:gd name="T6" fmla="*/ 0 60000 65536"/>
                    <a:gd name="T7" fmla="*/ 0 60000 65536"/>
                    <a:gd name="T8" fmla="*/ 0 60000 65536"/>
                    <a:gd name="T9" fmla="*/ 0 w 686"/>
                    <a:gd name="T10" fmla="*/ 0 h 212"/>
                    <a:gd name="T11" fmla="*/ 686 w 686"/>
                    <a:gd name="T12" fmla="*/ 212 h 2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6" h="212">
                      <a:moveTo>
                        <a:pt x="686" y="212"/>
                      </a:moveTo>
                      <a:lnTo>
                        <a:pt x="586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rgbClr val="0088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01" name="Freeform 346">
                  <a:extLst>
                    <a:ext uri="{FF2B5EF4-FFF2-40B4-BE49-F238E27FC236}">
                      <a16:creationId xmlns:a16="http://schemas.microsoft.com/office/drawing/2014/main" id="{D60873AC-E73F-2E48-8BA1-2691A716BD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8" y="3240"/>
                  <a:ext cx="685" cy="212"/>
                </a:xfrm>
                <a:custGeom>
                  <a:avLst/>
                  <a:gdLst>
                    <a:gd name="T0" fmla="*/ 685 w 685"/>
                    <a:gd name="T1" fmla="*/ 212 h 212"/>
                    <a:gd name="T2" fmla="*/ 586 w 685"/>
                    <a:gd name="T3" fmla="*/ 0 h 212"/>
                    <a:gd name="T4" fmla="*/ 0 w 685"/>
                    <a:gd name="T5" fmla="*/ 0 h 212"/>
                    <a:gd name="T6" fmla="*/ 0 60000 65536"/>
                    <a:gd name="T7" fmla="*/ 0 60000 65536"/>
                    <a:gd name="T8" fmla="*/ 0 60000 65536"/>
                    <a:gd name="T9" fmla="*/ 0 w 685"/>
                    <a:gd name="T10" fmla="*/ 0 h 212"/>
                    <a:gd name="T11" fmla="*/ 685 w 685"/>
                    <a:gd name="T12" fmla="*/ 212 h 21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5" h="212">
                      <a:moveTo>
                        <a:pt x="685" y="212"/>
                      </a:moveTo>
                      <a:lnTo>
                        <a:pt x="586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>
                  <a:solidFill>
                    <a:srgbClr val="0088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7905" name="Text Box 613">
            <a:extLst>
              <a:ext uri="{FF2B5EF4-FFF2-40B4-BE49-F238E27FC236}">
                <a16:creationId xmlns:a16="http://schemas.microsoft.com/office/drawing/2014/main" id="{D46544F3-4ACB-C846-B0ED-F7176A48A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9213" y="3294063"/>
            <a:ext cx="2386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Typical L/D: 20-150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344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8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5">
            <a:extLst>
              <a:ext uri="{FF2B5EF4-FFF2-40B4-BE49-F238E27FC236}">
                <a16:creationId xmlns:a16="http://schemas.microsoft.com/office/drawing/2014/main" id="{43724BB5-8C07-0E48-B320-8F392F2F15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35C8FA-4D6B-7344-BD4F-ACF0A55E664E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 b="0"/>
          </a:p>
        </p:txBody>
      </p:sp>
      <p:pic>
        <p:nvPicPr>
          <p:cNvPr id="39938" name="Picture 4">
            <a:extLst>
              <a:ext uri="{FF2B5EF4-FFF2-40B4-BE49-F238E27FC236}">
                <a16:creationId xmlns:a16="http://schemas.microsoft.com/office/drawing/2014/main" id="{8DB0897B-5838-AD45-8CD9-256F5AC0A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33400"/>
            <a:ext cx="731520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>
            <a:extLst>
              <a:ext uri="{FF2B5EF4-FFF2-40B4-BE49-F238E27FC236}">
                <a16:creationId xmlns:a16="http://schemas.microsoft.com/office/drawing/2014/main" id="{EC9C1A10-FDE3-8448-8554-CCF8DB267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33800" y="381000"/>
            <a:ext cx="5181600" cy="533400"/>
          </a:xfrm>
        </p:spPr>
        <p:txBody>
          <a:bodyPr/>
          <a:lstStyle/>
          <a:p>
            <a:pPr algn="l"/>
            <a:r>
              <a:rPr lang="en-US" altLang="en-US">
                <a:ea typeface="ＭＳ Ｐゴシック" panose="020B0600070205080204" pitchFamily="34" charset="-128"/>
              </a:rPr>
              <a:t>Fiber Alignment</a:t>
            </a:r>
          </a:p>
        </p:txBody>
      </p:sp>
      <p:sp>
        <p:nvSpPr>
          <p:cNvPr id="39940" name="Text Box 5">
            <a:extLst>
              <a:ext uri="{FF2B5EF4-FFF2-40B4-BE49-F238E27FC236}">
                <a16:creationId xmlns:a16="http://schemas.microsoft.com/office/drawing/2014/main" id="{339D4105-6CD9-4C43-8C52-64F498D09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562600"/>
            <a:ext cx="2133600" cy="7858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/>
              <a:t>aligned</a:t>
            </a:r>
          </a:p>
          <a:p>
            <a:pPr algn="ctr" eaLnBrk="1" hangingPunct="1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en-US" sz="2400" b="0"/>
              <a:t>continuous</a:t>
            </a:r>
          </a:p>
        </p:txBody>
      </p:sp>
      <p:sp>
        <p:nvSpPr>
          <p:cNvPr id="39941" name="Text Box 6">
            <a:extLst>
              <a:ext uri="{FF2B5EF4-FFF2-40B4-BE49-F238E27FC236}">
                <a16:creationId xmlns:a16="http://schemas.microsoft.com/office/drawing/2014/main" id="{A80A877B-3DBB-6D44-8618-3398B70BD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562600"/>
            <a:ext cx="4038600" cy="7858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b="0"/>
              <a:t>aligned             random</a:t>
            </a:r>
          </a:p>
          <a:p>
            <a:pPr algn="ctr" eaLnBrk="1" hangingPunct="1">
              <a:lnSpc>
                <a:spcPct val="40000"/>
              </a:lnSpc>
              <a:spcBef>
                <a:spcPct val="50000"/>
              </a:spcBef>
              <a:buFontTx/>
              <a:buNone/>
            </a:pPr>
            <a:r>
              <a:rPr lang="en-US" altLang="en-US" sz="2400" b="0"/>
              <a:t>discontinuous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5">
            <a:extLst>
              <a:ext uri="{FF2B5EF4-FFF2-40B4-BE49-F238E27FC236}">
                <a16:creationId xmlns:a16="http://schemas.microsoft.com/office/drawing/2014/main" id="{E7313AC2-D0BF-114A-8D49-44A7E95757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97BF87-41E8-EB4E-B7AF-34E196F79BEC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 b="0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84A8128-DDFB-4540-A709-0C95746F5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Strength: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Longitudinal Loading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991B267-38BE-A24C-A886-D887EE2D1A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772400" cy="48926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b="0">
                <a:solidFill>
                  <a:srgbClr val="FF3300"/>
                </a:solidFill>
                <a:ea typeface="ＭＳ Ｐゴシック" panose="020B0600070205080204" pitchFamily="34" charset="-128"/>
              </a:rPr>
              <a:t>Continuous fibers</a:t>
            </a:r>
            <a:r>
              <a:rPr lang="en-US" altLang="en-US" sz="2400" b="0">
                <a:ea typeface="ＭＳ Ｐゴシック" panose="020B0600070205080204" pitchFamily="34" charset="-128"/>
              </a:rPr>
              <a:t> - </a:t>
            </a:r>
            <a:r>
              <a:rPr lang="en-US" altLang="en-US" sz="2000" b="0">
                <a:ea typeface="ＭＳ Ｐゴシック" panose="020B0600070205080204" pitchFamily="34" charset="-128"/>
              </a:rPr>
              <a:t>Estimate fiber-reinforced composite strength for long continuous fibers in a matrix</a:t>
            </a:r>
          </a:p>
          <a:p>
            <a:pPr>
              <a:buFontTx/>
              <a:buNone/>
            </a:pPr>
            <a:endParaRPr lang="en-US" altLang="en-US" sz="700" b="0">
              <a:ea typeface="ＭＳ Ｐゴシック" panose="020B0600070205080204" pitchFamily="34" charset="-128"/>
            </a:endParaRPr>
          </a:p>
          <a:p>
            <a:r>
              <a:rPr lang="en-US" altLang="en-US" sz="2000" b="0">
                <a:ea typeface="ＭＳ Ｐゴシック" panose="020B0600070205080204" pitchFamily="34" charset="-128"/>
              </a:rPr>
              <a:t>Longitudinal deformation</a:t>
            </a:r>
          </a:p>
          <a:p>
            <a:pPr>
              <a:buFontTx/>
              <a:buNone/>
            </a:pPr>
            <a:r>
              <a:rPr lang="en-US" altLang="en-US" sz="2400" b="0">
                <a:ea typeface="ＭＳ Ｐゴシック" panose="020B0600070205080204" pitchFamily="34" charset="-128"/>
              </a:rPr>
              <a:t>		</a:t>
            </a:r>
            <a:r>
              <a:rPr lang="en-US" altLang="en-US" sz="2400" b="0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sz="2400" b="0" i="1" baseline="-25000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c</a:t>
            </a: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 = </a:t>
            </a:r>
            <a:r>
              <a:rPr lang="en-US" altLang="en-US" sz="2400" b="0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sz="2400" b="0" i="1" baseline="-25000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m</a:t>
            </a:r>
            <a:r>
              <a:rPr lang="en-US" altLang="en-US" sz="2400" b="0" i="1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V</a:t>
            </a:r>
            <a:r>
              <a:rPr lang="en-US" altLang="en-US" sz="2400" b="0" i="1" baseline="-25000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m</a:t>
            </a:r>
            <a:r>
              <a:rPr lang="en-US" altLang="en-US" sz="2400" b="0" baseline="-2500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+ </a:t>
            </a:r>
            <a:r>
              <a:rPr lang="en-US" altLang="en-US" sz="2400" b="0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sz="2400" b="0" i="1" baseline="-25000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f</a:t>
            </a:r>
            <a:r>
              <a:rPr lang="en-US" altLang="en-US" sz="2400" b="0" i="1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V</a:t>
            </a:r>
            <a:r>
              <a:rPr lang="en-US" altLang="en-US" sz="2400" b="0" i="1" baseline="-25000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f</a:t>
            </a: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        but           </a:t>
            </a:r>
            <a:r>
              <a:rPr lang="en-US" altLang="en-US" sz="2400" b="0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</a:t>
            </a:r>
            <a:r>
              <a:rPr lang="en-US" altLang="en-US" sz="2400" b="0" i="1" baseline="-25000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c</a:t>
            </a:r>
            <a:r>
              <a:rPr lang="en-US" altLang="en-US" sz="2400" b="0" baseline="-2500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=  </a:t>
            </a:r>
            <a:r>
              <a:rPr lang="en-US" altLang="en-US" sz="2400" b="0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</a:t>
            </a:r>
            <a:r>
              <a:rPr lang="en-US" altLang="en-US" sz="2400" b="0" i="1" baseline="-25000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m</a:t>
            </a:r>
            <a:r>
              <a:rPr lang="en-US" altLang="en-US" sz="2400" b="0" baseline="-2500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=  </a:t>
            </a:r>
            <a:r>
              <a:rPr lang="en-US" altLang="en-US" sz="2400" b="0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</a:t>
            </a:r>
            <a:r>
              <a:rPr lang="en-US" altLang="en-US" sz="2400" b="0" i="1" baseline="-25000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f</a:t>
            </a:r>
            <a:endParaRPr lang="en-US" altLang="en-US" sz="2400" b="0" i="1">
              <a:ea typeface="ＭＳ Ｐゴシック" panose="020B0600070205080204" pitchFamily="34" charset="-128"/>
            </a:endParaRPr>
          </a:p>
          <a:p>
            <a:pPr lvl="1">
              <a:buFontTx/>
              <a:buNone/>
            </a:pPr>
            <a:endParaRPr lang="en-US" altLang="en-US" sz="1800" b="0">
              <a:ea typeface="ＭＳ Ｐゴシック" panose="020B0600070205080204" pitchFamily="34" charset="-128"/>
            </a:endParaRPr>
          </a:p>
          <a:p>
            <a:pPr lvl="1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	</a:t>
            </a:r>
            <a:r>
              <a:rPr lang="en-US" altLang="en-US" sz="2400" b="0">
                <a:ea typeface="ＭＳ Ｐゴシック" panose="020B0600070205080204" pitchFamily="34" charset="-128"/>
              </a:rPr>
              <a:t>	              </a:t>
            </a:r>
            <a:r>
              <a:rPr lang="en-US" altLang="en-US" sz="1800" b="0">
                <a:ea typeface="ＭＳ Ｐゴシック" panose="020B0600070205080204" pitchFamily="34" charset="-128"/>
              </a:rPr>
              <a:t>volume fraction          </a:t>
            </a:r>
            <a:r>
              <a:rPr lang="en-US" altLang="en-US" sz="2400" b="0">
                <a:ea typeface="ＭＳ Ｐゴシック" panose="020B0600070205080204" pitchFamily="34" charset="-128"/>
              </a:rPr>
              <a:t>	</a:t>
            </a:r>
            <a:r>
              <a:rPr lang="en-US" altLang="en-US" sz="1800" b="0">
                <a:ea typeface="ＭＳ Ｐゴシック" panose="020B0600070205080204" pitchFamily="34" charset="-128"/>
              </a:rPr>
              <a:t>isostrain</a:t>
            </a:r>
          </a:p>
        </p:txBody>
      </p:sp>
      <p:sp>
        <p:nvSpPr>
          <p:cNvPr id="41988" name="Line 4">
            <a:extLst>
              <a:ext uri="{FF2B5EF4-FFF2-40B4-BE49-F238E27FC236}">
                <a16:creationId xmlns:a16="http://schemas.microsoft.com/office/drawing/2014/main" id="{D544122C-C654-324D-BED8-4EE954AD8C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3800" y="30480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9" name="Line 5">
            <a:extLst>
              <a:ext uri="{FF2B5EF4-FFF2-40B4-BE49-F238E27FC236}">
                <a16:creationId xmlns:a16="http://schemas.microsoft.com/office/drawing/2014/main" id="{4B7745B0-2CD7-E24B-9706-89ABD41BF6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600" y="3048000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0" name="Line 6">
            <a:extLst>
              <a:ext uri="{FF2B5EF4-FFF2-40B4-BE49-F238E27FC236}">
                <a16:creationId xmlns:a16="http://schemas.microsoft.com/office/drawing/2014/main" id="{347B14F3-3102-9349-B466-1A1837C791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3048000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3B051994-8C3B-D440-8993-2B039898C104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3886200"/>
            <a:ext cx="7693025" cy="1798638"/>
            <a:chOff x="472" y="2448"/>
            <a:chExt cx="4846" cy="1133"/>
          </a:xfrm>
        </p:grpSpPr>
        <p:sp>
          <p:nvSpPr>
            <p:cNvPr id="41992" name="Rectangle 13">
              <a:extLst>
                <a:ext uri="{FF2B5EF4-FFF2-40B4-BE49-F238E27FC236}">
                  <a16:creationId xmlns:a16="http://schemas.microsoft.com/office/drawing/2014/main" id="{AAB0446F-849F-EC4C-81EA-3480F684E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3019"/>
              <a:ext cx="232" cy="255"/>
            </a:xfrm>
            <a:prstGeom prst="rect">
              <a:avLst/>
            </a:prstGeom>
            <a:solidFill>
              <a:srgbClr val="67F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41993" name="Rectangle 14">
              <a:extLst>
                <a:ext uri="{FF2B5EF4-FFF2-40B4-BE49-F238E27FC236}">
                  <a16:creationId xmlns:a16="http://schemas.microsoft.com/office/drawing/2014/main" id="{8BE2A694-3624-4E4F-8D10-38C655688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3304"/>
              <a:ext cx="232" cy="255"/>
            </a:xfrm>
            <a:prstGeom prst="rect">
              <a:avLst/>
            </a:prstGeom>
            <a:solidFill>
              <a:srgbClr val="FF9C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41994" name="Rectangle 11">
              <a:extLst>
                <a:ext uri="{FF2B5EF4-FFF2-40B4-BE49-F238E27FC236}">
                  <a16:creationId xmlns:a16="http://schemas.microsoft.com/office/drawing/2014/main" id="{84645E10-8E56-7F46-BD59-697387AEF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3018"/>
              <a:ext cx="486" cy="255"/>
            </a:xfrm>
            <a:prstGeom prst="rect">
              <a:avLst/>
            </a:prstGeom>
            <a:solidFill>
              <a:srgbClr val="67F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41995" name="Rectangle 12">
              <a:extLst>
                <a:ext uri="{FF2B5EF4-FFF2-40B4-BE49-F238E27FC236}">
                  <a16:creationId xmlns:a16="http://schemas.microsoft.com/office/drawing/2014/main" id="{AB16FA75-98AB-034A-ADB7-F0579273D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3303"/>
              <a:ext cx="486" cy="255"/>
            </a:xfrm>
            <a:prstGeom prst="rect">
              <a:avLst/>
            </a:prstGeom>
            <a:solidFill>
              <a:srgbClr val="FF9C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41996" name="Rectangle 7">
              <a:extLst>
                <a:ext uri="{FF2B5EF4-FFF2-40B4-BE49-F238E27FC236}">
                  <a16:creationId xmlns:a16="http://schemas.microsoft.com/office/drawing/2014/main" id="{A6F99B30-57E0-F847-AE8F-6D66D4A65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2496"/>
              <a:ext cx="4846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Symbol" pitchFamily="2" charset="2"/>
                <a:buChar char="\"/>
              </a:pPr>
              <a:r>
                <a:rPr lang="en-US" altLang="en-US" sz="2400" b="0">
                  <a:sym typeface="Symbol" pitchFamily="2" charset="2"/>
                </a:rPr>
                <a:t>       </a:t>
              </a:r>
              <a:r>
                <a:rPr lang="en-US" altLang="en-US" sz="2400" b="0" i="1">
                  <a:solidFill>
                    <a:schemeClr val="accent2"/>
                  </a:solidFill>
                  <a:sym typeface="Symbol" pitchFamily="2" charset="2"/>
                </a:rPr>
                <a:t>E</a:t>
              </a:r>
              <a:r>
                <a:rPr lang="en-US" altLang="en-US" sz="2400" b="0" i="1" baseline="-25000">
                  <a:solidFill>
                    <a:schemeClr val="accent2"/>
                  </a:solidFill>
                  <a:sym typeface="Symbol" pitchFamily="2" charset="2"/>
                </a:rPr>
                <a:t>ce</a:t>
              </a:r>
              <a:r>
                <a:rPr lang="en-US" altLang="en-US" sz="2400" b="0" baseline="-25000">
                  <a:sym typeface="Symbol" pitchFamily="2" charset="2"/>
                </a:rPr>
                <a:t> </a:t>
              </a:r>
              <a:r>
                <a:rPr lang="en-US" altLang="en-US" sz="2400" b="0">
                  <a:sym typeface="Symbol" pitchFamily="2" charset="2"/>
                </a:rPr>
                <a:t>= </a:t>
              </a:r>
              <a:r>
                <a:rPr lang="en-US" altLang="en-US" sz="2400" b="0" i="1">
                  <a:solidFill>
                    <a:srgbClr val="CC0000"/>
                  </a:solidFill>
                  <a:sym typeface="Symbol" pitchFamily="2" charset="2"/>
                </a:rPr>
                <a:t>E</a:t>
              </a:r>
              <a:r>
                <a:rPr lang="en-US" altLang="en-US" sz="2400" b="0" i="1" baseline="-25000">
                  <a:solidFill>
                    <a:srgbClr val="CC0000"/>
                  </a:solidFill>
                  <a:sym typeface="Symbol" pitchFamily="2" charset="2"/>
                </a:rPr>
                <a:t>m</a:t>
              </a:r>
              <a:r>
                <a:rPr lang="en-US" altLang="en-US" sz="2400" b="0" i="1">
                  <a:solidFill>
                    <a:srgbClr val="CC0000"/>
                  </a:solidFill>
                  <a:sym typeface="Symbol" pitchFamily="2" charset="2"/>
                </a:rPr>
                <a:t> V</a:t>
              </a:r>
              <a:r>
                <a:rPr lang="en-US" altLang="en-US" sz="2400" b="0" i="1" baseline="-25000">
                  <a:solidFill>
                    <a:srgbClr val="CC0000"/>
                  </a:solidFill>
                  <a:sym typeface="Symbol" pitchFamily="2" charset="2"/>
                </a:rPr>
                <a:t>m</a:t>
              </a:r>
              <a:r>
                <a:rPr lang="en-US" altLang="en-US" sz="2400" b="0">
                  <a:sym typeface="Symbol" pitchFamily="2" charset="2"/>
                </a:rPr>
                <a:t> + </a:t>
              </a:r>
              <a:r>
                <a:rPr lang="en-US" altLang="en-US" sz="2400" b="0" i="1">
                  <a:solidFill>
                    <a:srgbClr val="009900"/>
                  </a:solidFill>
                  <a:sym typeface="Symbol" pitchFamily="2" charset="2"/>
                </a:rPr>
                <a:t>E</a:t>
              </a:r>
              <a:r>
                <a:rPr lang="en-US" altLang="en-US" sz="2400" b="0" i="1" baseline="-25000">
                  <a:solidFill>
                    <a:srgbClr val="009900"/>
                  </a:solidFill>
                  <a:sym typeface="Symbol" pitchFamily="2" charset="2"/>
                </a:rPr>
                <a:t>f</a:t>
              </a:r>
              <a:r>
                <a:rPr lang="en-US" altLang="en-US" sz="2400" b="0" i="1">
                  <a:solidFill>
                    <a:srgbClr val="009900"/>
                  </a:solidFill>
                  <a:sym typeface="Symbol" pitchFamily="2" charset="2"/>
                </a:rPr>
                <a:t>V</a:t>
              </a:r>
              <a:r>
                <a:rPr lang="en-US" altLang="en-US" sz="2400" b="0" i="1" baseline="-25000">
                  <a:solidFill>
                    <a:srgbClr val="009900"/>
                  </a:solidFill>
                  <a:sym typeface="Symbol" pitchFamily="2" charset="2"/>
                </a:rPr>
                <a:t>f</a:t>
              </a:r>
              <a:r>
                <a:rPr lang="en-US" altLang="en-US" sz="2400" b="0">
                  <a:sym typeface="Symbol" pitchFamily="2" charset="2"/>
                </a:rPr>
                <a:t>          longitudinal (extensional)</a:t>
              </a:r>
            </a:p>
            <a:p>
              <a:pPr lvl="3" algn="ctr" eaLnBrk="1" hangingPunct="1">
                <a:spcBef>
                  <a:spcPct val="0"/>
                </a:spcBef>
                <a:buFont typeface="Symbol" pitchFamily="2" charset="2"/>
                <a:buNone/>
              </a:pPr>
              <a:r>
                <a:rPr lang="en-US" altLang="en-US" sz="2400" b="0">
                  <a:sym typeface="Symbol" pitchFamily="2" charset="2"/>
                </a:rPr>
                <a:t>		modulus  </a:t>
              </a:r>
            </a:p>
          </p:txBody>
        </p:sp>
        <p:sp>
          <p:nvSpPr>
            <p:cNvPr id="41997" name="Rectangle 8">
              <a:extLst>
                <a:ext uri="{FF2B5EF4-FFF2-40B4-BE49-F238E27FC236}">
                  <a16:creationId xmlns:a16="http://schemas.microsoft.com/office/drawing/2014/main" id="{0612AEF0-0759-374E-A8DF-E8F84FC1E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448"/>
              <a:ext cx="1680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graphicFrame>
          <p:nvGraphicFramePr>
            <p:cNvPr id="41998" name="Object 2">
              <a:extLst>
                <a:ext uri="{FF2B5EF4-FFF2-40B4-BE49-F238E27FC236}">
                  <a16:creationId xmlns:a16="http://schemas.microsoft.com/office/drawing/2014/main" id="{7B28D78B-04F7-AD4D-952D-0783269E65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6" y="3024"/>
            <a:ext cx="1016" cy="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01" name="Equation" r:id="rId4" imgW="18135600" imgH="9944100" progId="Equation.3">
                    <p:embed/>
                  </p:oleObj>
                </mc:Choice>
                <mc:Fallback>
                  <p:oleObj name="Equation" r:id="rId4" imgW="18135600" imgH="99441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6" y="3024"/>
                          <a:ext cx="1016" cy="5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999" name="Text Box 10">
              <a:extLst>
                <a:ext uri="{FF2B5EF4-FFF2-40B4-BE49-F238E27FC236}">
                  <a16:creationId xmlns:a16="http://schemas.microsoft.com/office/drawing/2014/main" id="{A87CCAD5-BD82-FB4D-AACE-010D1740B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3072"/>
              <a:ext cx="1296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400" b="0" i="1">
                  <a:solidFill>
                    <a:srgbClr val="009900"/>
                  </a:solidFill>
                  <a:sym typeface="Symbol" pitchFamily="2" charset="2"/>
                </a:rPr>
                <a:t>f</a:t>
              </a:r>
              <a:r>
                <a:rPr lang="en-US" altLang="en-US" sz="2400" b="0">
                  <a:solidFill>
                    <a:srgbClr val="009900"/>
                  </a:solidFill>
                  <a:sym typeface="Symbol" pitchFamily="2" charset="2"/>
                </a:rPr>
                <a:t>  = fiber</a:t>
              </a:r>
              <a:endParaRPr lang="en-US" altLang="en-US" sz="2400" b="0">
                <a:sym typeface="Symbol" pitchFamily="2" charset="2"/>
              </a:endParaRPr>
            </a:p>
            <a:p>
              <a:pPr eaLnBrk="1" hangingPunct="1">
                <a:lnSpc>
                  <a:spcPct val="30000"/>
                </a:lnSpc>
                <a:spcBef>
                  <a:spcPct val="50000"/>
                </a:spcBef>
                <a:buFontTx/>
                <a:buNone/>
              </a:pPr>
              <a:r>
                <a:rPr lang="en-US" altLang="en-US" sz="2400" b="0" i="1">
                  <a:solidFill>
                    <a:srgbClr val="CC0000"/>
                  </a:solidFill>
                  <a:sym typeface="Symbol" pitchFamily="2" charset="2"/>
                </a:rPr>
                <a:t>m</a:t>
              </a:r>
              <a:r>
                <a:rPr lang="en-US" altLang="en-US" sz="2400" b="0">
                  <a:solidFill>
                    <a:srgbClr val="CC0000"/>
                  </a:solidFill>
                  <a:sym typeface="Symbol" pitchFamily="2" charset="2"/>
                </a:rPr>
                <a:t> = matrix</a:t>
              </a:r>
              <a:endParaRPr lang="en-US" altLang="en-US" sz="2400" b="0">
                <a:sym typeface="Symbol" pitchFamily="2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5">
            <a:extLst>
              <a:ext uri="{FF2B5EF4-FFF2-40B4-BE49-F238E27FC236}">
                <a16:creationId xmlns:a16="http://schemas.microsoft.com/office/drawing/2014/main" id="{9F63A284-43F5-1240-8F43-E79BFF33CA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B7CBC3-C603-4346-B9C7-D3303BFB6A8C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 b="0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39A7E63D-6376-FC49-A0D0-396BE28A82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Strength: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</a:rPr>
              <a:t>Transverse Loading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7D63C94-6BEA-8149-A108-5F040EC157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1539875"/>
          </a:xfrm>
        </p:spPr>
        <p:txBody>
          <a:bodyPr/>
          <a:lstStyle/>
          <a:p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In transverse loading the fibers carry less of the load  - isostress</a:t>
            </a:r>
          </a:p>
          <a:p>
            <a:pPr lvl="1">
              <a:buFontTx/>
              <a:buNone/>
            </a:pP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		</a:t>
            </a:r>
            <a:r>
              <a:rPr lang="en-US" altLang="en-US" sz="2400" b="0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sz="2400" b="0" i="1" baseline="-25000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c</a:t>
            </a:r>
            <a:r>
              <a:rPr lang="en-US" altLang="en-US" sz="2400" b="0" baseline="-2500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= </a:t>
            </a:r>
            <a:r>
              <a:rPr lang="en-US" altLang="en-US" sz="2400" b="0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sz="2400" b="0" i="1" baseline="-25000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m</a:t>
            </a:r>
            <a:r>
              <a:rPr lang="en-US" altLang="en-US" sz="2400" b="0" baseline="-2500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= </a:t>
            </a:r>
            <a:r>
              <a:rPr lang="en-US" altLang="en-US" sz="2400" b="0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</a:t>
            </a:r>
            <a:r>
              <a:rPr lang="en-US" altLang="en-US" sz="2400" b="0" i="1" baseline="-25000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f</a:t>
            </a:r>
            <a:r>
              <a:rPr lang="en-US" altLang="en-US" sz="2400" b="0" baseline="-25000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sz="2400" b="0" baseline="-2500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=               </a:t>
            </a:r>
            <a:r>
              <a:rPr lang="en-US" altLang="en-US" sz="2400" b="0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</a:t>
            </a:r>
            <a:r>
              <a:rPr lang="en-US" altLang="en-US" sz="2400" b="0" i="1" baseline="-25000">
                <a:solidFill>
                  <a:schemeClr val="accent2"/>
                </a:solidFill>
                <a:ea typeface="ＭＳ Ｐゴシック" panose="020B0600070205080204" pitchFamily="34" charset="-128"/>
                <a:sym typeface="Symbol" pitchFamily="2" charset="2"/>
              </a:rPr>
              <a:t>c</a:t>
            </a: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= </a:t>
            </a:r>
            <a:r>
              <a:rPr lang="en-US" altLang="en-US" sz="2400" b="0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</a:t>
            </a:r>
            <a:r>
              <a:rPr lang="en-US" altLang="en-US" sz="2400" b="0" i="1" baseline="-25000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m</a:t>
            </a:r>
            <a:r>
              <a:rPr lang="en-US" altLang="en-US" sz="2400" b="0" i="1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V</a:t>
            </a:r>
            <a:r>
              <a:rPr lang="en-US" altLang="en-US" sz="2400" b="0" i="1" baseline="-25000">
                <a:solidFill>
                  <a:srgbClr val="CC0000"/>
                </a:solidFill>
                <a:ea typeface="ＭＳ Ｐゴシック" panose="020B0600070205080204" pitchFamily="34" charset="-128"/>
                <a:sym typeface="Symbol" pitchFamily="2" charset="2"/>
              </a:rPr>
              <a:t>m</a:t>
            </a:r>
            <a:r>
              <a:rPr lang="en-US" altLang="en-US" sz="2400" b="0" baseline="-25000">
                <a:ea typeface="ＭＳ Ｐゴシック" panose="020B0600070205080204" pitchFamily="34" charset="-128"/>
                <a:sym typeface="Symbol" pitchFamily="2" charset="2"/>
              </a:rPr>
              <a:t> </a:t>
            </a:r>
            <a:r>
              <a:rPr lang="en-US" altLang="en-US" sz="2400" b="0">
                <a:ea typeface="ＭＳ Ｐゴシック" panose="020B0600070205080204" pitchFamily="34" charset="-128"/>
                <a:sym typeface="Symbol" pitchFamily="2" charset="2"/>
              </a:rPr>
              <a:t>+ </a:t>
            </a:r>
            <a:r>
              <a:rPr lang="en-US" altLang="en-US" sz="2400" b="0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</a:t>
            </a:r>
            <a:r>
              <a:rPr lang="en-US" altLang="en-US" sz="2400" b="0" i="1" baseline="-25000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f</a:t>
            </a:r>
            <a:r>
              <a:rPr lang="en-US" altLang="en-US" sz="2400" b="0" i="1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V</a:t>
            </a:r>
            <a:r>
              <a:rPr lang="en-US" altLang="en-US" sz="2400" b="0" i="1" baseline="-25000">
                <a:solidFill>
                  <a:srgbClr val="009900"/>
                </a:solidFill>
                <a:ea typeface="ＭＳ Ｐゴシック" panose="020B0600070205080204" pitchFamily="34" charset="-128"/>
                <a:sym typeface="Symbol" pitchFamily="2" charset="2"/>
              </a:rPr>
              <a:t>f</a:t>
            </a:r>
            <a:endParaRPr lang="en-US" altLang="en-US" sz="3600" b="0" baseline="-25000">
              <a:ea typeface="ＭＳ Ｐゴシック" panose="020B0600070205080204" pitchFamily="34" charset="-128"/>
              <a:sym typeface="Symbol" pitchFamily="2" charset="2"/>
            </a:endParaRPr>
          </a:p>
          <a:p>
            <a:pPr lvl="1"/>
            <a:endParaRPr lang="en-US" altLang="en-US" sz="2000" b="0" baseline="-25000">
              <a:ea typeface="ＭＳ Ｐゴシック" panose="020B0600070205080204" pitchFamily="34" charset="-128"/>
              <a:sym typeface="Symbol" pitchFamily="2" charset="2"/>
            </a:endParaRPr>
          </a:p>
          <a:p>
            <a:pPr lvl="1">
              <a:buFontTx/>
              <a:buNone/>
            </a:pPr>
            <a:endParaRPr lang="en-US" altLang="en-US" sz="2400" b="0">
              <a:solidFill>
                <a:schemeClr val="accent2"/>
              </a:solidFill>
              <a:ea typeface="ＭＳ Ｐゴシック" panose="020B0600070205080204" pitchFamily="34" charset="-128"/>
              <a:sym typeface="Symbol" pitchFamily="2" charset="2"/>
            </a:endParaRPr>
          </a:p>
        </p:txBody>
      </p:sp>
      <p:grpSp>
        <p:nvGrpSpPr>
          <p:cNvPr id="44036" name="Group 11">
            <a:extLst>
              <a:ext uri="{FF2B5EF4-FFF2-40B4-BE49-F238E27FC236}">
                <a16:creationId xmlns:a16="http://schemas.microsoft.com/office/drawing/2014/main" id="{A530BF99-BDAF-134F-8B90-494F1DE0C2FF}"/>
              </a:ext>
            </a:extLst>
          </p:cNvPr>
          <p:cNvGrpSpPr>
            <a:grpSpLocks/>
          </p:cNvGrpSpPr>
          <p:nvPr/>
        </p:nvGrpSpPr>
        <p:grpSpPr bwMode="auto">
          <a:xfrm>
            <a:off x="1784350" y="3162300"/>
            <a:ext cx="1981200" cy="984250"/>
            <a:chOff x="1152" y="1684"/>
            <a:chExt cx="1248" cy="620"/>
          </a:xfrm>
        </p:grpSpPr>
        <p:sp>
          <p:nvSpPr>
            <p:cNvPr id="44039" name="Rectangle 10">
              <a:extLst>
                <a:ext uri="{FF2B5EF4-FFF2-40B4-BE49-F238E27FC236}">
                  <a16:creationId xmlns:a16="http://schemas.microsoft.com/office/drawing/2014/main" id="{21FD0BB6-1C69-AD40-A1B3-1E4980D53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" y="2007"/>
              <a:ext cx="240" cy="233"/>
            </a:xfrm>
            <a:prstGeom prst="rect">
              <a:avLst/>
            </a:prstGeom>
            <a:solidFill>
              <a:srgbClr val="AFA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44040" name="Rectangle 9">
              <a:extLst>
                <a:ext uri="{FF2B5EF4-FFF2-40B4-BE49-F238E27FC236}">
                  <a16:creationId xmlns:a16="http://schemas.microsoft.com/office/drawing/2014/main" id="{A5BA3F62-7675-5A40-BB3C-A3434F0B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4" y="1738"/>
              <a:ext cx="269" cy="502"/>
            </a:xfrm>
            <a:prstGeom prst="rect">
              <a:avLst/>
            </a:prstGeom>
            <a:solidFill>
              <a:srgbClr val="FF9C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44041" name="Rectangle 7">
              <a:extLst>
                <a:ext uri="{FF2B5EF4-FFF2-40B4-BE49-F238E27FC236}">
                  <a16:creationId xmlns:a16="http://schemas.microsoft.com/office/drawing/2014/main" id="{060A1673-7FF3-E241-9CCB-6FE4E3708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5" y="1738"/>
              <a:ext cx="247" cy="502"/>
            </a:xfrm>
            <a:prstGeom prst="rect">
              <a:avLst/>
            </a:prstGeom>
            <a:solidFill>
              <a:srgbClr val="67FF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graphicFrame>
          <p:nvGraphicFramePr>
            <p:cNvPr id="44042" name="Object 2">
              <a:extLst>
                <a:ext uri="{FF2B5EF4-FFF2-40B4-BE49-F238E27FC236}">
                  <a16:creationId xmlns:a16="http://schemas.microsoft.com/office/drawing/2014/main" id="{DBE29EF7-E943-894D-932E-AFE1E9118F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16" y="1747"/>
            <a:ext cx="1170" cy="5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45" name="Equation" r:id="rId4" imgW="22529800" imgH="9944100" progId="Equation.3">
                    <p:embed/>
                  </p:oleObj>
                </mc:Choice>
                <mc:Fallback>
                  <p:oleObj name="Equation" r:id="rId4" imgW="22529800" imgH="99441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6" y="1747"/>
                          <a:ext cx="1170" cy="5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043" name="Rectangle 6">
              <a:extLst>
                <a:ext uri="{FF2B5EF4-FFF2-40B4-BE49-F238E27FC236}">
                  <a16:creationId xmlns:a16="http://schemas.microsoft.com/office/drawing/2014/main" id="{64E6BD37-6EA3-8F43-B7E9-E79672FB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684"/>
              <a:ext cx="1248" cy="6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</p:grpSp>
      <p:sp>
        <p:nvSpPr>
          <p:cNvPr id="44037" name="Rectangle 12">
            <a:extLst>
              <a:ext uri="{FF2B5EF4-FFF2-40B4-BE49-F238E27FC236}">
                <a16:creationId xmlns:a16="http://schemas.microsoft.com/office/drawing/2014/main" id="{ECEB447D-3980-A24D-B017-89F66444E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3417888"/>
            <a:ext cx="2846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accent2"/>
                </a:solidFill>
                <a:sym typeface="Symbol" pitchFamily="2" charset="2"/>
              </a:rPr>
              <a:t>transverse modulus</a:t>
            </a:r>
          </a:p>
        </p:txBody>
      </p:sp>
      <p:sp>
        <p:nvSpPr>
          <p:cNvPr id="44038" name="Rectangle 13">
            <a:extLst>
              <a:ext uri="{FF2B5EF4-FFF2-40B4-BE49-F238E27FC236}">
                <a16:creationId xmlns:a16="http://schemas.microsoft.com/office/drawing/2014/main" id="{0A907C47-9CB0-7645-854E-CD3EE255F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813" y="3384550"/>
            <a:ext cx="447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ym typeface="Symbol" pitchFamily="2" charset="2"/>
              </a:rPr>
              <a:t>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3">
            <a:extLst>
              <a:ext uri="{FF2B5EF4-FFF2-40B4-BE49-F238E27FC236}">
                <a16:creationId xmlns:a16="http://schemas.microsoft.com/office/drawing/2014/main" id="{3B82A196-382A-2540-8E8E-6CE2D54E97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C5C358-AFA2-E14C-8313-B0C02BD9F108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 b="0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208545FB-D9C1-4D4D-BEF6-8D0EF996B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8" y="2009775"/>
            <a:ext cx="5511800" cy="404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Estimate of </a:t>
            </a:r>
            <a:r>
              <a:rPr lang="en-US" altLang="en-US" sz="2400" b="0" i="1">
                <a:solidFill>
                  <a:schemeClr val="accent2"/>
                </a:solidFill>
              </a:rPr>
              <a:t>E</a:t>
            </a:r>
            <a:r>
              <a:rPr lang="en-US" altLang="en-US" b="0" i="1" baseline="-2000">
                <a:solidFill>
                  <a:schemeClr val="accent2"/>
                </a:solidFill>
              </a:rPr>
              <a:t>c</a:t>
            </a:r>
            <a:r>
              <a:rPr lang="en-US" altLang="en-US" sz="2400" b="0"/>
              <a:t> for discontinuous fibers: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b="0"/>
              <a:t>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valid when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200" b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Elastic modulus in fiber direction: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200" b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200" b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200" b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200" b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200" b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200" b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800" b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0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81AF1BFD-FE40-5548-9219-03EBE8F67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4143375"/>
            <a:ext cx="37592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2"/>
                </a:solidFill>
              </a:rPr>
              <a:t>efficiency factor</a:t>
            </a:r>
            <a:r>
              <a:rPr lang="en-US" altLang="en-US" sz="2000" b="0"/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/>
              <a:t>-- aligned 1D:  </a:t>
            </a:r>
            <a:r>
              <a:rPr lang="en-US" altLang="en-US" sz="1800" b="0" i="1"/>
              <a:t>K</a:t>
            </a:r>
            <a:r>
              <a:rPr lang="en-US" altLang="en-US" sz="1800" b="0"/>
              <a:t> = 1    (aligned     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a-DK" altLang="en-US" sz="1800" b="0"/>
              <a:t>-- aligned 1D:  </a:t>
            </a:r>
            <a:r>
              <a:rPr lang="da-DK" altLang="en-US" sz="1800" b="0" i="1"/>
              <a:t>K</a:t>
            </a:r>
            <a:r>
              <a:rPr lang="da-DK" altLang="en-US" sz="1800" b="0"/>
              <a:t> = 0    (aligned     )</a:t>
            </a:r>
            <a:endParaRPr lang="en-US" altLang="en-US" sz="1800" b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/>
              <a:t>-- random 2D: </a:t>
            </a:r>
            <a:r>
              <a:rPr lang="en-US" altLang="en-US" sz="1800" b="0" i="1"/>
              <a:t>K</a:t>
            </a:r>
            <a:r>
              <a:rPr lang="en-US" altLang="en-US" sz="1800" b="0"/>
              <a:t> = 3/8 (2D isotropy)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/>
              <a:t>-- random 3D: </a:t>
            </a:r>
            <a:r>
              <a:rPr lang="en-US" altLang="en-US" sz="1800" b="0" i="1"/>
              <a:t>K</a:t>
            </a:r>
            <a:r>
              <a:rPr lang="en-US" altLang="en-US" sz="1800" b="0"/>
              <a:t> = 1/5 (3D isotropy)</a:t>
            </a:r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29C35DE-81DB-A44B-9CAD-C2022E298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0700" y="3687763"/>
            <a:ext cx="276225" cy="38100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latin typeface="Times" pitchFamily="2" charset="0"/>
            </a:endParaRPr>
          </a:p>
        </p:txBody>
      </p:sp>
      <p:sp>
        <p:nvSpPr>
          <p:cNvPr id="46085" name="Line 11">
            <a:extLst>
              <a:ext uri="{FF2B5EF4-FFF2-40B4-BE49-F238E27FC236}">
                <a16:creationId xmlns:a16="http://schemas.microsoft.com/office/drawing/2014/main" id="{3BEE5FF2-4315-A648-B4A2-95B7826E12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08300" y="3992563"/>
            <a:ext cx="228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15">
            <a:extLst>
              <a:ext uri="{FF2B5EF4-FFF2-40B4-BE49-F238E27FC236}">
                <a16:creationId xmlns:a16="http://schemas.microsoft.com/office/drawing/2014/main" id="{107363B8-1A88-B14B-94F0-EEB5F250A1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Strength</a:t>
            </a:r>
          </a:p>
        </p:txBody>
      </p:sp>
      <p:grpSp>
        <p:nvGrpSpPr>
          <p:cNvPr id="46087" name="Group 20">
            <a:extLst>
              <a:ext uri="{FF2B5EF4-FFF2-40B4-BE49-F238E27FC236}">
                <a16:creationId xmlns:a16="http://schemas.microsoft.com/office/drawing/2014/main" id="{96899E03-956D-F542-A1F6-700D890029B3}"/>
              </a:ext>
            </a:extLst>
          </p:cNvPr>
          <p:cNvGrpSpPr>
            <a:grpSpLocks/>
          </p:cNvGrpSpPr>
          <p:nvPr/>
        </p:nvGrpSpPr>
        <p:grpSpPr bwMode="auto">
          <a:xfrm>
            <a:off x="4672013" y="4525963"/>
            <a:ext cx="76200" cy="228600"/>
            <a:chOff x="3360" y="2112"/>
            <a:chExt cx="48" cy="144"/>
          </a:xfrm>
        </p:grpSpPr>
        <p:sp>
          <p:nvSpPr>
            <p:cNvPr id="46103" name="Line 18">
              <a:extLst>
                <a:ext uri="{FF2B5EF4-FFF2-40B4-BE49-F238E27FC236}">
                  <a16:creationId xmlns:a16="http://schemas.microsoft.com/office/drawing/2014/main" id="{658726F1-F78D-D24C-A822-C7ED165C0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11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4" name="Line 19">
              <a:extLst>
                <a:ext uri="{FF2B5EF4-FFF2-40B4-BE49-F238E27FC236}">
                  <a16:creationId xmlns:a16="http://schemas.microsoft.com/office/drawing/2014/main" id="{76B50A8A-3C5C-4D4E-A3C9-1193C30D0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11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8" name="Group 23">
            <a:extLst>
              <a:ext uri="{FF2B5EF4-FFF2-40B4-BE49-F238E27FC236}">
                <a16:creationId xmlns:a16="http://schemas.microsoft.com/office/drawing/2014/main" id="{94582040-124E-294B-9421-5B1BAE1F14F3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4830763"/>
            <a:ext cx="152400" cy="152400"/>
            <a:chOff x="4176" y="1824"/>
            <a:chExt cx="192" cy="144"/>
          </a:xfrm>
        </p:grpSpPr>
        <p:sp>
          <p:nvSpPr>
            <p:cNvPr id="46101" name="Line 21">
              <a:extLst>
                <a:ext uri="{FF2B5EF4-FFF2-40B4-BE49-F238E27FC236}">
                  <a16:creationId xmlns:a16="http://schemas.microsoft.com/office/drawing/2014/main" id="{D8226BEA-6F74-2D41-A77D-DC486A592D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82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02" name="Line 22">
              <a:extLst>
                <a:ext uri="{FF2B5EF4-FFF2-40B4-BE49-F238E27FC236}">
                  <a16:creationId xmlns:a16="http://schemas.microsoft.com/office/drawing/2014/main" id="{9EE3E38D-657D-984C-9F27-268B0A7DD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196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6089" name="Object 2">
            <a:extLst>
              <a:ext uri="{FF2B5EF4-FFF2-40B4-BE49-F238E27FC236}">
                <a16:creationId xmlns:a16="http://schemas.microsoft.com/office/drawing/2014/main" id="{64E4F043-869E-1F42-A893-67520162A6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5888" y="2555875"/>
          <a:ext cx="21367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6" name="Equation" r:id="rId4" imgW="26619200" imgH="5270500" progId="Equation.DSMT4">
                  <p:embed/>
                </p:oleObj>
              </mc:Choice>
              <mc:Fallback>
                <p:oleObj name="Equation" r:id="rId4" imgW="26619200" imgH="52705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88" y="2555875"/>
                        <a:ext cx="21367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090" name="Group 27">
            <a:extLst>
              <a:ext uri="{FF2B5EF4-FFF2-40B4-BE49-F238E27FC236}">
                <a16:creationId xmlns:a16="http://schemas.microsoft.com/office/drawing/2014/main" id="{E0BA5499-F507-5C4E-8110-4845170698D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882650"/>
            <a:ext cx="7310438" cy="741363"/>
            <a:chOff x="576" y="592"/>
            <a:chExt cx="4605" cy="467"/>
          </a:xfrm>
        </p:grpSpPr>
        <p:sp>
          <p:nvSpPr>
            <p:cNvPr id="46092" name="Rectangle 28">
              <a:extLst>
                <a:ext uri="{FF2B5EF4-FFF2-40B4-BE49-F238E27FC236}">
                  <a16:creationId xmlns:a16="http://schemas.microsoft.com/office/drawing/2014/main" id="{87FDB78F-F560-7E4C-A3AB-F9664F8CA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819"/>
              <a:ext cx="1680" cy="2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grpSp>
          <p:nvGrpSpPr>
            <p:cNvPr id="46093" name="Group 29">
              <a:extLst>
                <a:ext uri="{FF2B5EF4-FFF2-40B4-BE49-F238E27FC236}">
                  <a16:creationId xmlns:a16="http://schemas.microsoft.com/office/drawing/2014/main" id="{21808178-58C1-4040-BE9F-7BCB1CFCC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592"/>
              <a:ext cx="4605" cy="443"/>
              <a:chOff x="576" y="592"/>
              <a:chExt cx="4605" cy="443"/>
            </a:xfrm>
          </p:grpSpPr>
          <p:sp>
            <p:nvSpPr>
              <p:cNvPr id="46094" name="Rectangle 30">
                <a:extLst>
                  <a:ext uri="{FF2B5EF4-FFF2-40B4-BE49-F238E27FC236}">
                    <a16:creationId xmlns:a16="http://schemas.microsoft.com/office/drawing/2014/main" id="{FD411CC9-B030-B149-ADE7-6A5E38F23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816"/>
                <a:ext cx="1680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Particle-reinforced</a:t>
                </a:r>
              </a:p>
            </p:txBody>
          </p:sp>
          <p:sp>
            <p:nvSpPr>
              <p:cNvPr id="46095" name="Line 31">
                <a:extLst>
                  <a:ext uri="{FF2B5EF4-FFF2-40B4-BE49-F238E27FC236}">
                    <a16:creationId xmlns:a16="http://schemas.microsoft.com/office/drawing/2014/main" id="{A5F97BAA-7018-A749-9C0D-F5FA63A54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8" y="592"/>
                <a:ext cx="1" cy="20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6" name="Line 32">
                <a:extLst>
                  <a:ext uri="{FF2B5EF4-FFF2-40B4-BE49-F238E27FC236}">
                    <a16:creationId xmlns:a16="http://schemas.microsoft.com/office/drawing/2014/main" id="{E544161B-5E1E-6B49-A911-4A5ED2C6B3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" y="632"/>
                <a:ext cx="3480" cy="1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7" name="Line 33">
                <a:extLst>
                  <a:ext uri="{FF2B5EF4-FFF2-40B4-BE49-F238E27FC236}">
                    <a16:creationId xmlns:a16="http://schemas.microsoft.com/office/drawing/2014/main" id="{99C15BBF-0B4C-1941-8D67-477AD6F5F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8" y="632"/>
                <a:ext cx="1" cy="1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8" name="Line 34">
                <a:extLst>
                  <a:ext uri="{FF2B5EF4-FFF2-40B4-BE49-F238E27FC236}">
                    <a16:creationId xmlns:a16="http://schemas.microsoft.com/office/drawing/2014/main" id="{52868830-1150-F448-87E3-1FEB3E7C21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14" y="632"/>
                <a:ext cx="1" cy="176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9" name="Rectangle 35">
                <a:extLst>
                  <a:ext uri="{FF2B5EF4-FFF2-40B4-BE49-F238E27FC236}">
                    <a16:creationId xmlns:a16="http://schemas.microsoft.com/office/drawing/2014/main" id="{74C4AC08-1339-7B4B-A067-49B9B8E92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" y="824"/>
                <a:ext cx="1242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/>
                  <a:t>Fiber-reinforced</a:t>
                </a:r>
                <a:endParaRPr lang="en-US" altLang="en-US" sz="2400" b="0"/>
              </a:p>
            </p:txBody>
          </p:sp>
          <p:sp>
            <p:nvSpPr>
              <p:cNvPr id="46100" name="Rectangle 36">
                <a:extLst>
                  <a:ext uri="{FF2B5EF4-FFF2-40B4-BE49-F238E27FC236}">
                    <a16:creationId xmlns:a16="http://schemas.microsoft.com/office/drawing/2014/main" id="{FB36094A-B635-5E4D-A3CE-C29C07BFE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8" y="824"/>
                <a:ext cx="753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Structural</a:t>
                </a:r>
                <a:endParaRPr lang="en-US" altLang="en-US" sz="2400" b="0"/>
              </a:p>
            </p:txBody>
          </p:sp>
        </p:grpSp>
      </p:grpSp>
      <p:sp>
        <p:nvSpPr>
          <p:cNvPr id="46091" name="Text Box 40">
            <a:extLst>
              <a:ext uri="{FF2B5EF4-FFF2-40B4-BE49-F238E27FC236}">
                <a16:creationId xmlns:a16="http://schemas.microsoft.com/office/drawing/2014/main" id="{06C43E37-9AE4-FF45-B825-9F8A56BFD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3663950"/>
            <a:ext cx="3813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 i="1">
                <a:solidFill>
                  <a:schemeClr val="accent2"/>
                </a:solidFill>
              </a:rPr>
              <a:t>E</a:t>
            </a:r>
            <a:r>
              <a:rPr lang="en-US" altLang="en-US" sz="2400" b="0" i="1" baseline="-25000">
                <a:solidFill>
                  <a:schemeClr val="accent2"/>
                </a:solidFill>
              </a:rPr>
              <a:t>c</a:t>
            </a:r>
            <a:r>
              <a:rPr lang="en-US" altLang="en-US" sz="2400" b="0" i="1"/>
              <a:t> </a:t>
            </a:r>
            <a:r>
              <a:rPr lang="en-US" altLang="en-US" sz="2400" b="0"/>
              <a:t>= </a:t>
            </a:r>
            <a:r>
              <a:rPr lang="en-US" altLang="en-US" sz="2400" b="0" i="1">
                <a:solidFill>
                  <a:srgbClr val="CC0000"/>
                </a:solidFill>
              </a:rPr>
              <a:t>E</a:t>
            </a:r>
            <a:r>
              <a:rPr lang="en-US" altLang="en-US" sz="2400" b="0" i="1" baseline="-25000">
                <a:solidFill>
                  <a:srgbClr val="CC0000"/>
                </a:solidFill>
              </a:rPr>
              <a:t>m</a:t>
            </a:r>
            <a:r>
              <a:rPr lang="en-US" altLang="en-US" sz="2400" b="0" i="1">
                <a:solidFill>
                  <a:srgbClr val="CC0000"/>
                </a:solidFill>
              </a:rPr>
              <a:t>V</a:t>
            </a:r>
            <a:r>
              <a:rPr lang="en-US" altLang="en-US" sz="2400" b="0" i="1" baseline="-25000">
                <a:solidFill>
                  <a:srgbClr val="CC0000"/>
                </a:solidFill>
              </a:rPr>
              <a:t>m</a:t>
            </a:r>
            <a:r>
              <a:rPr lang="en-US" altLang="en-US" sz="2400" b="0"/>
              <a:t> + </a:t>
            </a:r>
            <a:r>
              <a:rPr lang="en-US" altLang="en-US" sz="2400" b="0" i="1"/>
              <a:t>K</a:t>
            </a:r>
            <a:r>
              <a:rPr lang="en-US" altLang="en-US" sz="2400" b="0" i="1">
                <a:solidFill>
                  <a:srgbClr val="009900"/>
                </a:solidFill>
              </a:rPr>
              <a:t>E</a:t>
            </a:r>
            <a:r>
              <a:rPr lang="en-US" altLang="en-US" sz="2400" b="0" i="1" baseline="-25000">
                <a:solidFill>
                  <a:srgbClr val="009900"/>
                </a:solidFill>
              </a:rPr>
              <a:t>f</a:t>
            </a:r>
            <a:r>
              <a:rPr lang="en-US" altLang="en-US" sz="2400" b="0" i="1">
                <a:solidFill>
                  <a:srgbClr val="009900"/>
                </a:solidFill>
              </a:rPr>
              <a:t>V</a:t>
            </a:r>
            <a:r>
              <a:rPr lang="en-US" altLang="en-US" sz="2400" b="0" i="1" baseline="-25000">
                <a:solidFill>
                  <a:srgbClr val="009900"/>
                </a:solidFill>
              </a:rPr>
              <a:t>f</a:t>
            </a:r>
            <a:endParaRPr lang="en-US" altLang="en-US" sz="2400"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75B4-E023-5C4F-A183-0EAA24B5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693C3-1182-5542-85D2-9A56C9329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52" y="1212850"/>
            <a:ext cx="8373896" cy="4892675"/>
          </a:xfrm>
        </p:spPr>
        <p:txBody>
          <a:bodyPr/>
          <a:lstStyle/>
          <a:p>
            <a:r>
              <a:rPr lang="en-US" dirty="0"/>
              <a:t>Come to office hours</a:t>
            </a:r>
          </a:p>
          <a:p>
            <a:r>
              <a:rPr lang="en-US" dirty="0"/>
              <a:t>Ask questions in class or on chat room</a:t>
            </a:r>
          </a:p>
          <a:p>
            <a:r>
              <a:rPr lang="en-US" dirty="0"/>
              <a:t>Do HW, try unassigned homework problems in text or on </a:t>
            </a:r>
            <a:r>
              <a:rPr lang="en-US" dirty="0" err="1"/>
              <a:t>WileyPlus</a:t>
            </a:r>
            <a:endParaRPr lang="en-US" dirty="0"/>
          </a:p>
          <a:p>
            <a:r>
              <a:rPr lang="en-US" dirty="0"/>
              <a:t>Read other textbooks, web sites</a:t>
            </a:r>
          </a:p>
          <a:p>
            <a:r>
              <a:rPr lang="en-US" dirty="0"/>
              <a:t>Time management: maximize points</a:t>
            </a:r>
          </a:p>
          <a:p>
            <a:r>
              <a:rPr lang="en-US" dirty="0"/>
              <a:t>Units are important</a:t>
            </a:r>
          </a:p>
          <a:p>
            <a:r>
              <a:rPr lang="en-US" dirty="0"/>
              <a:t>Focus on the subject matter, not the exams</a:t>
            </a:r>
          </a:p>
          <a:p>
            <a:r>
              <a:rPr lang="en-US" dirty="0"/>
              <a:t>Final Exam is 35%, Thursday May 17</a:t>
            </a:r>
            <a:r>
              <a:rPr lang="en-US" baseline="30000" dirty="0"/>
              <a:t>th</a:t>
            </a:r>
            <a:r>
              <a:rPr lang="en-US" dirty="0"/>
              <a:t>, 1-3 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6A84F-3490-6844-A3C1-3B41A537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BDC5D2-00AF-6840-91D8-3B30591BBB3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463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54693027-92A5-7348-8A54-F532553F0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Composites Processing: Lay-Up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05884E14-1E86-B14E-86BC-90778D60BF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4538" y="1393825"/>
            <a:ext cx="7772400" cy="4892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Lay fabric of reinforcement in layers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Pour in reinforcement over fibers in a container (open molding)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Contain object in a bag or two-sided mold, apply curing with temperature or crosslinking radiation (closed molding)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electrons, light, X-rays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2F94643F-E7A6-E44E-B562-316354E054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D488E6-503F-3149-B86B-B647FA83FF1A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 b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5">
            <a:extLst>
              <a:ext uri="{FF2B5EF4-FFF2-40B4-BE49-F238E27FC236}">
                <a16:creationId xmlns:a16="http://schemas.microsoft.com/office/drawing/2014/main" id="{383074A7-3792-9345-94DD-D729277E81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CB2F7B-518A-424A-AE03-6E95206452BA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 b="0"/>
          </a:p>
        </p:txBody>
      </p:sp>
      <p:pic>
        <p:nvPicPr>
          <p:cNvPr id="49154" name="Picture 6" descr="Fig 16_13">
            <a:extLst>
              <a:ext uri="{FF2B5EF4-FFF2-40B4-BE49-F238E27FC236}">
                <a16:creationId xmlns:a16="http://schemas.microsoft.com/office/drawing/2014/main" id="{91210204-29B1-CE47-A4DC-534E3B7B7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3463925"/>
            <a:ext cx="8615363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>
            <a:extLst>
              <a:ext uri="{FF2B5EF4-FFF2-40B4-BE49-F238E27FC236}">
                <a16:creationId xmlns:a16="http://schemas.microsoft.com/office/drawing/2014/main" id="{FE7748E4-B336-7A47-BDD5-01D8A0B561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Production Methods-I</a:t>
            </a:r>
            <a:endParaRPr lang="en-US" altLang="en-US">
              <a:ea typeface="ＭＳ Ｐゴシック" panose="020B0600070205080204" pitchFamily="34" charset="-128"/>
              <a:sym typeface="MT Extra" pitchFamily="2" charset="77"/>
            </a:endParaRP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93AA6A03-33FD-8941-9DF8-84821DD53F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203325"/>
            <a:ext cx="7772400" cy="1682750"/>
          </a:xfrm>
        </p:spPr>
        <p:txBody>
          <a:bodyPr/>
          <a:lstStyle/>
          <a:p>
            <a:r>
              <a:rPr lang="en-US" altLang="en-US" b="0">
                <a:ea typeface="ＭＳ Ｐゴシック" panose="020B0600070205080204" pitchFamily="34" charset="-128"/>
                <a:sym typeface="MT Extra" pitchFamily="2" charset="77"/>
              </a:rPr>
              <a:t>Pultrusion</a:t>
            </a:r>
          </a:p>
          <a:p>
            <a:pPr lvl="1"/>
            <a:r>
              <a:rPr lang="en-US" altLang="en-US" sz="2400" b="0">
                <a:ea typeface="ＭＳ Ｐゴシック" panose="020B0600070205080204" pitchFamily="34" charset="-128"/>
                <a:sym typeface="MT Extra" pitchFamily="2" charset="77"/>
              </a:rPr>
              <a:t>Continuous fibers pulled through resin tank, then preforming die &amp; oven to cure</a:t>
            </a:r>
            <a:endParaRPr lang="en-US" altLang="en-US" b="0">
              <a:ea typeface="ＭＳ Ｐゴシック" panose="020B0600070205080204" pitchFamily="34" charset="-128"/>
              <a:sym typeface="MT Extra" pitchFamily="2" charset="7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5">
            <a:extLst>
              <a:ext uri="{FF2B5EF4-FFF2-40B4-BE49-F238E27FC236}">
                <a16:creationId xmlns:a16="http://schemas.microsoft.com/office/drawing/2014/main" id="{8A3CB125-4296-A841-A801-9D87F44796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0E79F9-A49D-D741-B068-F16CA1262A5B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 b="0"/>
          </a:p>
        </p:txBody>
      </p:sp>
      <p:pic>
        <p:nvPicPr>
          <p:cNvPr id="51202" name="Picture 7" descr="Fig 16_14">
            <a:extLst>
              <a:ext uri="{FF2B5EF4-FFF2-40B4-BE49-F238E27FC236}">
                <a16:creationId xmlns:a16="http://schemas.microsoft.com/office/drawing/2014/main" id="{00C3753C-7829-A147-BF21-C2333260E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435350"/>
            <a:ext cx="714692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>
            <a:extLst>
              <a:ext uri="{FF2B5EF4-FFF2-40B4-BE49-F238E27FC236}">
                <a16:creationId xmlns:a16="http://schemas.microsoft.com/office/drawing/2014/main" id="{1ED0E97D-C94F-E247-AB82-C9188E604E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Production Methods-II</a:t>
            </a: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123BF74-5AAC-A949-973D-01CB2FC79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203325"/>
            <a:ext cx="7772400" cy="1809750"/>
          </a:xfrm>
        </p:spPr>
        <p:txBody>
          <a:bodyPr/>
          <a:lstStyle/>
          <a:p>
            <a:r>
              <a:rPr lang="en-US" altLang="en-US" b="0">
                <a:ea typeface="ＭＳ Ｐゴシック" panose="020B0600070205080204" pitchFamily="34" charset="-128"/>
                <a:sym typeface="MT Extra" pitchFamily="2" charset="77"/>
              </a:rPr>
              <a:t>Filament Winding</a:t>
            </a:r>
          </a:p>
          <a:p>
            <a:pPr lvl="1"/>
            <a:r>
              <a:rPr lang="en-US" altLang="en-US" sz="2400" b="0">
                <a:ea typeface="ＭＳ Ｐゴシック" panose="020B0600070205080204" pitchFamily="34" charset="-128"/>
                <a:sym typeface="MT Extra" pitchFamily="2" charset="77"/>
              </a:rPr>
              <a:t>Ex:  pressure tanks</a:t>
            </a:r>
          </a:p>
          <a:p>
            <a:pPr lvl="1"/>
            <a:r>
              <a:rPr lang="en-US" altLang="en-US" sz="2400" b="0">
                <a:ea typeface="ＭＳ Ｐゴシック" panose="020B0600070205080204" pitchFamily="34" charset="-128"/>
                <a:sym typeface="MT Extra" pitchFamily="2" charset="77"/>
              </a:rPr>
              <a:t>Continuous filaments wound onto mandrel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E97874D5-FCCC-954B-8820-FEF83C53E0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Resin Transfer Molding: RTM</a:t>
            </a:r>
          </a:p>
        </p:txBody>
      </p:sp>
      <p:sp>
        <p:nvSpPr>
          <p:cNvPr id="53250" name="Slide Number Placeholder 3">
            <a:extLst>
              <a:ext uri="{FF2B5EF4-FFF2-40B4-BE49-F238E27FC236}">
                <a16:creationId xmlns:a16="http://schemas.microsoft.com/office/drawing/2014/main" id="{29DBA8A3-4EF9-6340-BDDC-1355756F0C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3DF4202-875D-094C-BBBE-C889E737D989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 b="0"/>
          </a:p>
        </p:txBody>
      </p:sp>
      <p:pic>
        <p:nvPicPr>
          <p:cNvPr id="53251" name="Picture 4">
            <a:extLst>
              <a:ext uri="{FF2B5EF4-FFF2-40B4-BE49-F238E27FC236}">
                <a16:creationId xmlns:a16="http://schemas.microsoft.com/office/drawing/2014/main" id="{85CF8E69-F327-2B44-8883-CECD3789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914400"/>
            <a:ext cx="83566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5">
            <a:extLst>
              <a:ext uri="{FF2B5EF4-FFF2-40B4-BE49-F238E27FC236}">
                <a16:creationId xmlns:a16="http://schemas.microsoft.com/office/drawing/2014/main" id="{8F59A13C-DBB9-CB47-A39E-A6341D0CF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5397500"/>
            <a:ext cx="6492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222222"/>
                </a:solidFill>
              </a:rPr>
              <a:t>1: Cope 2: Drag 3: Clamp 4: Mixing chamber 5: Fiber preform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222222"/>
                </a:solidFill>
              </a:rPr>
              <a:t>6: Heated mold 7: Resin 8: Curative</a:t>
            </a:r>
            <a:endParaRPr lang="en-US" altLang="en-US" sz="1800" b="0">
              <a:latin typeface="Times" pitchFamily="2" charset="0"/>
            </a:endParaRPr>
          </a:p>
        </p:txBody>
      </p:sp>
      <p:sp>
        <p:nvSpPr>
          <p:cNvPr id="53253" name="TextBox 6">
            <a:extLst>
              <a:ext uri="{FF2B5EF4-FFF2-40B4-BE49-F238E27FC236}">
                <a16:creationId xmlns:a16="http://schemas.microsoft.com/office/drawing/2014/main" id="{24D7F381-FD92-B64D-AD5A-C141AF1FD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6119813"/>
            <a:ext cx="588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cs typeface="Arial" panose="020B0604020202020204" pitchFamily="34" charset="0"/>
              </a:rPr>
              <a:t>Can be done with Vacuum Assist: VARTM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E4ABBB90-F8C5-624F-9B23-B30F3C51F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66750"/>
            <a:ext cx="7772400" cy="533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Common Defects in RTM</a:t>
            </a:r>
          </a:p>
        </p:txBody>
      </p:sp>
      <p:sp>
        <p:nvSpPr>
          <p:cNvPr id="54274" name="Slide Number Placeholder 3">
            <a:extLst>
              <a:ext uri="{FF2B5EF4-FFF2-40B4-BE49-F238E27FC236}">
                <a16:creationId xmlns:a16="http://schemas.microsoft.com/office/drawing/2014/main" id="{EC40403D-C94E-D648-AD9A-9902DC988A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05C132-BD28-B049-8E8B-561FB6593E3D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 b="0"/>
          </a:p>
        </p:txBody>
      </p:sp>
      <p:pic>
        <p:nvPicPr>
          <p:cNvPr id="54275" name="Picture 5">
            <a:extLst>
              <a:ext uri="{FF2B5EF4-FFF2-40B4-BE49-F238E27FC236}">
                <a16:creationId xmlns:a16="http://schemas.microsoft.com/office/drawing/2014/main" id="{0B5EB022-75C4-A24E-AF53-8606953EF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2311400"/>
            <a:ext cx="800735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81EBFAED-9EC2-444A-AA46-D3A321C5F8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913" y="430213"/>
            <a:ext cx="7772400" cy="533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Reinforced Reaction Injection Molding (RRIM)</a:t>
            </a:r>
          </a:p>
        </p:txBody>
      </p:sp>
      <p:sp>
        <p:nvSpPr>
          <p:cNvPr id="55298" name="Slide Number Placeholder 3">
            <a:extLst>
              <a:ext uri="{FF2B5EF4-FFF2-40B4-BE49-F238E27FC236}">
                <a16:creationId xmlns:a16="http://schemas.microsoft.com/office/drawing/2014/main" id="{FCF951FD-8CAD-E243-8C3E-BE6B8C0A42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7C7749-6A60-3840-853D-AA4CF0A2AF2E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 b="0"/>
          </a:p>
        </p:txBody>
      </p:sp>
      <p:pic>
        <p:nvPicPr>
          <p:cNvPr id="55299" name="Picture 5">
            <a:extLst>
              <a:ext uri="{FF2B5EF4-FFF2-40B4-BE49-F238E27FC236}">
                <a16:creationId xmlns:a16="http://schemas.microsoft.com/office/drawing/2014/main" id="{8A16E1D6-1B0E-1A44-9853-0E297E932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885950"/>
            <a:ext cx="4184650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6">
            <a:extLst>
              <a:ext uri="{FF2B5EF4-FFF2-40B4-BE49-F238E27FC236}">
                <a16:creationId xmlns:a16="http://schemas.microsoft.com/office/drawing/2014/main" id="{B529E9EC-DAEA-D440-A6AC-5155DC0E1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1497013"/>
            <a:ext cx="4460875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cs typeface="Arial" panose="020B0604020202020204" pitchFamily="34" charset="0"/>
              </a:rPr>
              <a:t>Matrix: polyurethanes, polyureas (no reaction byproducts)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cs typeface="Arial" panose="020B0604020202020204" pitchFamily="34" charset="0"/>
              </a:rPr>
              <a:t>Reinforcement: glass fibers, mica, calcium carbonate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cs typeface="Arial" panose="020B0604020202020204" pitchFamily="34" charset="0"/>
              </a:rPr>
              <a:t>Products: bumpers, spoilers, fenders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0"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cs typeface="Arial" panose="020B0604020202020204" pitchFamily="34" charset="0"/>
              </a:rPr>
              <a:t>Lower pressures (small molecules flow easier), but more expensive materials, somewhat slower than injection molding of polymer melts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3">
            <a:extLst>
              <a:ext uri="{FF2B5EF4-FFF2-40B4-BE49-F238E27FC236}">
                <a16:creationId xmlns:a16="http://schemas.microsoft.com/office/drawing/2014/main" id="{476A1D62-FE3C-5D4C-97C0-BA0459C695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6F2902-C58D-554F-B81B-52857804281D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 b="0"/>
          </a:p>
        </p:txBody>
      </p:sp>
      <p:sp>
        <p:nvSpPr>
          <p:cNvPr id="56322" name="Rectangle 6">
            <a:extLst>
              <a:ext uri="{FF2B5EF4-FFF2-40B4-BE49-F238E27FC236}">
                <a16:creationId xmlns:a16="http://schemas.microsoft.com/office/drawing/2014/main" id="{382A1CAC-2A31-2E46-A7C8-F684F9290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63713"/>
            <a:ext cx="6192838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Stacked and bonded fiber-reinforced sheets</a:t>
            </a:r>
            <a:endParaRPr lang="en-US" altLang="en-US" sz="2200" b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stacking sequence:  e.g., 0</a:t>
            </a:r>
            <a:r>
              <a:rPr lang="en-US" altLang="en-US" sz="2200" b="0">
                <a:cs typeface="Arial" panose="020B0604020202020204" pitchFamily="34" charset="0"/>
              </a:rPr>
              <a:t>º/90</a:t>
            </a:r>
            <a:r>
              <a:rPr lang="en-US" altLang="en-US" sz="2400" b="0">
                <a:latin typeface="Times" pitchFamily="2" charset="0"/>
                <a:cs typeface="Arial" panose="020B0604020202020204" pitchFamily="34" charset="0"/>
              </a:rPr>
              <a:t>º</a:t>
            </a:r>
            <a:endParaRPr lang="en-US" altLang="en-US" sz="2200" b="0"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>
                <a:cs typeface="Arial" panose="020B0604020202020204" pitchFamily="34" charset="0"/>
              </a:rPr>
              <a:t>    -- benefit:  balanced, in-plane stiffness</a:t>
            </a:r>
          </a:p>
        </p:txBody>
      </p:sp>
      <p:sp>
        <p:nvSpPr>
          <p:cNvPr id="56323" name="Rectangle 11">
            <a:extLst>
              <a:ext uri="{FF2B5EF4-FFF2-40B4-BE49-F238E27FC236}">
                <a16:creationId xmlns:a16="http://schemas.microsoft.com/office/drawing/2014/main" id="{4A452D04-7A68-AC49-A246-6399A795BC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Survey: Structural</a:t>
            </a:r>
          </a:p>
        </p:txBody>
      </p:sp>
      <p:grpSp>
        <p:nvGrpSpPr>
          <p:cNvPr id="56324" name="Group 35">
            <a:extLst>
              <a:ext uri="{FF2B5EF4-FFF2-40B4-BE49-F238E27FC236}">
                <a16:creationId xmlns:a16="http://schemas.microsoft.com/office/drawing/2014/main" id="{084E93F4-D38E-024E-A350-192D5CC33022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882650"/>
            <a:ext cx="7624763" cy="755650"/>
            <a:chOff x="576" y="556"/>
            <a:chExt cx="4803" cy="476"/>
          </a:xfrm>
        </p:grpSpPr>
        <p:sp>
          <p:nvSpPr>
            <p:cNvPr id="56403" name="Rectangle 4">
              <a:extLst>
                <a:ext uri="{FF2B5EF4-FFF2-40B4-BE49-F238E27FC236}">
                  <a16:creationId xmlns:a16="http://schemas.microsoft.com/office/drawing/2014/main" id="{A66A59DD-0BDA-2740-B926-0D986FB76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9" y="792"/>
              <a:ext cx="1200" cy="2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grpSp>
          <p:nvGrpSpPr>
            <p:cNvPr id="56404" name="Group 27">
              <a:extLst>
                <a:ext uri="{FF2B5EF4-FFF2-40B4-BE49-F238E27FC236}">
                  <a16:creationId xmlns:a16="http://schemas.microsoft.com/office/drawing/2014/main" id="{9BB6E3F7-C485-4648-B3A4-789166F75C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556"/>
              <a:ext cx="4605" cy="443"/>
              <a:chOff x="576" y="592"/>
              <a:chExt cx="4605" cy="443"/>
            </a:xfrm>
          </p:grpSpPr>
          <p:sp>
            <p:nvSpPr>
              <p:cNvPr id="56405" name="Rectangle 28">
                <a:extLst>
                  <a:ext uri="{FF2B5EF4-FFF2-40B4-BE49-F238E27FC236}">
                    <a16:creationId xmlns:a16="http://schemas.microsoft.com/office/drawing/2014/main" id="{B0512214-B843-E149-9FD7-99BD4C5CA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816"/>
                <a:ext cx="1680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Particle-reinforced</a:t>
                </a:r>
              </a:p>
            </p:txBody>
          </p:sp>
          <p:sp>
            <p:nvSpPr>
              <p:cNvPr id="56406" name="Line 29">
                <a:extLst>
                  <a:ext uri="{FF2B5EF4-FFF2-40B4-BE49-F238E27FC236}">
                    <a16:creationId xmlns:a16="http://schemas.microsoft.com/office/drawing/2014/main" id="{5750B3CC-4E0C-FA4D-BD12-AA9FC7D02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8" y="592"/>
                <a:ext cx="1" cy="20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07" name="Line 30">
                <a:extLst>
                  <a:ext uri="{FF2B5EF4-FFF2-40B4-BE49-F238E27FC236}">
                    <a16:creationId xmlns:a16="http://schemas.microsoft.com/office/drawing/2014/main" id="{FCD9345A-0A13-B140-8211-E87411D5E3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0" y="632"/>
                <a:ext cx="3480" cy="1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08" name="Line 31">
                <a:extLst>
                  <a:ext uri="{FF2B5EF4-FFF2-40B4-BE49-F238E27FC236}">
                    <a16:creationId xmlns:a16="http://schemas.microsoft.com/office/drawing/2014/main" id="{EAA1BA09-419E-5E41-80E4-54907D604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8" y="632"/>
                <a:ext cx="1" cy="1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09" name="Line 32">
                <a:extLst>
                  <a:ext uri="{FF2B5EF4-FFF2-40B4-BE49-F238E27FC236}">
                    <a16:creationId xmlns:a16="http://schemas.microsoft.com/office/drawing/2014/main" id="{8A3A1260-1C92-FB47-A5FF-19704141E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14" y="632"/>
                <a:ext cx="1" cy="176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10" name="Rectangle 33">
                <a:extLst>
                  <a:ext uri="{FF2B5EF4-FFF2-40B4-BE49-F238E27FC236}">
                    <a16:creationId xmlns:a16="http://schemas.microsoft.com/office/drawing/2014/main" id="{184CF3EC-147C-EA4D-B748-90CBAF91B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0" y="824"/>
                <a:ext cx="1242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>
                    <a:solidFill>
                      <a:srgbClr val="BBBBBB"/>
                    </a:solidFill>
                  </a:rPr>
                  <a:t>Fiber-reinforced</a:t>
                </a:r>
                <a:endParaRPr lang="en-US" altLang="en-US" sz="2400" b="0">
                  <a:solidFill>
                    <a:srgbClr val="BBBBBB"/>
                  </a:solidFill>
                </a:endParaRPr>
              </a:p>
            </p:txBody>
          </p:sp>
          <p:sp>
            <p:nvSpPr>
              <p:cNvPr id="56411" name="Rectangle 34">
                <a:extLst>
                  <a:ext uri="{FF2B5EF4-FFF2-40B4-BE49-F238E27FC236}">
                    <a16:creationId xmlns:a16="http://schemas.microsoft.com/office/drawing/2014/main" id="{4BD10564-80C6-5E4E-82B4-54D34B346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8" y="824"/>
                <a:ext cx="753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200" b="0"/>
                  <a:t>Structural</a:t>
                </a:r>
                <a:endParaRPr lang="en-US" altLang="en-US" sz="2400" b="0"/>
              </a:p>
            </p:txBody>
          </p:sp>
        </p:grpSp>
      </p:grpSp>
      <p:grpSp>
        <p:nvGrpSpPr>
          <p:cNvPr id="56325" name="Group 109">
            <a:extLst>
              <a:ext uri="{FF2B5EF4-FFF2-40B4-BE49-F238E27FC236}">
                <a16:creationId xmlns:a16="http://schemas.microsoft.com/office/drawing/2014/main" id="{A39B59CB-06BB-2F4C-8972-AD330F65EF8D}"/>
              </a:ext>
            </a:extLst>
          </p:cNvPr>
          <p:cNvGrpSpPr>
            <a:grpSpLocks/>
          </p:cNvGrpSpPr>
          <p:nvPr/>
        </p:nvGrpSpPr>
        <p:grpSpPr bwMode="auto">
          <a:xfrm>
            <a:off x="6243638" y="2057400"/>
            <a:ext cx="1681162" cy="1771650"/>
            <a:chOff x="3933" y="1296"/>
            <a:chExt cx="1059" cy="1116"/>
          </a:xfrm>
        </p:grpSpPr>
        <p:sp>
          <p:nvSpPr>
            <p:cNvPr id="56342" name="AutoShape 36">
              <a:extLst>
                <a:ext uri="{FF2B5EF4-FFF2-40B4-BE49-F238E27FC236}">
                  <a16:creationId xmlns:a16="http://schemas.microsoft.com/office/drawing/2014/main" id="{49F35C41-16FB-B64B-B422-53E438AC08B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933" y="1296"/>
              <a:ext cx="1059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343" name="Group 108">
              <a:extLst>
                <a:ext uri="{FF2B5EF4-FFF2-40B4-BE49-F238E27FC236}">
                  <a16:creationId xmlns:a16="http://schemas.microsoft.com/office/drawing/2014/main" id="{3184D583-C65B-DE48-85C2-33D58516C4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4" y="1559"/>
              <a:ext cx="1014" cy="344"/>
              <a:chOff x="3944" y="1559"/>
              <a:chExt cx="1014" cy="344"/>
            </a:xfrm>
          </p:grpSpPr>
          <p:sp>
            <p:nvSpPr>
              <p:cNvPr id="56393" name="Freeform 38">
                <a:extLst>
                  <a:ext uri="{FF2B5EF4-FFF2-40B4-BE49-F238E27FC236}">
                    <a16:creationId xmlns:a16="http://schemas.microsoft.com/office/drawing/2014/main" id="{62FE8289-AF44-DE40-B878-8F4C69A6A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4" y="1559"/>
                <a:ext cx="1014" cy="344"/>
              </a:xfrm>
              <a:custGeom>
                <a:avLst/>
                <a:gdLst>
                  <a:gd name="T0" fmla="*/ 0 w 1014"/>
                  <a:gd name="T1" fmla="*/ 201 h 344"/>
                  <a:gd name="T2" fmla="*/ 596 w 1014"/>
                  <a:gd name="T3" fmla="*/ 344 h 344"/>
                  <a:gd name="T4" fmla="*/ 1014 w 1014"/>
                  <a:gd name="T5" fmla="*/ 143 h 344"/>
                  <a:gd name="T6" fmla="*/ 424 w 1014"/>
                  <a:gd name="T7" fmla="*/ 0 h 344"/>
                  <a:gd name="T8" fmla="*/ 0 w 1014"/>
                  <a:gd name="T9" fmla="*/ 201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4"/>
                  <a:gd name="T16" fmla="*/ 0 h 344"/>
                  <a:gd name="T17" fmla="*/ 1014 w 101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4" h="344">
                    <a:moveTo>
                      <a:pt x="0" y="201"/>
                    </a:moveTo>
                    <a:lnTo>
                      <a:pt x="596" y="344"/>
                    </a:lnTo>
                    <a:lnTo>
                      <a:pt x="1014" y="143"/>
                    </a:lnTo>
                    <a:lnTo>
                      <a:pt x="424" y="0"/>
                    </a:lnTo>
                    <a:lnTo>
                      <a:pt x="0" y="20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6394" name="Group 48">
                <a:extLst>
                  <a:ext uri="{FF2B5EF4-FFF2-40B4-BE49-F238E27FC236}">
                    <a16:creationId xmlns:a16="http://schemas.microsoft.com/office/drawing/2014/main" id="{57F65722-7A7C-CB4C-80E8-6360F45550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5" y="1571"/>
                <a:ext cx="938" cy="303"/>
                <a:chOff x="3985" y="1571"/>
                <a:chExt cx="938" cy="303"/>
              </a:xfrm>
            </p:grpSpPr>
            <p:sp>
              <p:nvSpPr>
                <p:cNvPr id="56395" name="Line 40">
                  <a:extLst>
                    <a:ext uri="{FF2B5EF4-FFF2-40B4-BE49-F238E27FC236}">
                      <a16:creationId xmlns:a16="http://schemas.microsoft.com/office/drawing/2014/main" id="{0BA2DAFE-7D60-054D-AA7F-3CA787B96F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85" y="1731"/>
                  <a:ext cx="595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96" name="Line 41">
                  <a:extLst>
                    <a:ext uri="{FF2B5EF4-FFF2-40B4-BE49-F238E27FC236}">
                      <a16:creationId xmlns:a16="http://schemas.microsoft.com/office/drawing/2014/main" id="{B2EB544E-BF47-AD40-8EDF-7BB9F0D0D5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36" y="1708"/>
                  <a:ext cx="595" cy="149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97" name="Line 42">
                  <a:extLst>
                    <a:ext uri="{FF2B5EF4-FFF2-40B4-BE49-F238E27FC236}">
                      <a16:creationId xmlns:a16="http://schemas.microsoft.com/office/drawing/2014/main" id="{F3EE3C75-FF58-8546-92B7-F8CB5AF6A1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8" y="1685"/>
                  <a:ext cx="595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98" name="Line 43">
                  <a:extLst>
                    <a:ext uri="{FF2B5EF4-FFF2-40B4-BE49-F238E27FC236}">
                      <a16:creationId xmlns:a16="http://schemas.microsoft.com/office/drawing/2014/main" id="{679BBDF4-4849-2244-83CB-2F2E28181F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3" y="1662"/>
                  <a:ext cx="596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99" name="Line 44">
                  <a:extLst>
                    <a:ext uri="{FF2B5EF4-FFF2-40B4-BE49-F238E27FC236}">
                      <a16:creationId xmlns:a16="http://schemas.microsoft.com/office/drawing/2014/main" id="{357EEE80-B82F-274E-B0CA-67290C52A5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85" y="1639"/>
                  <a:ext cx="595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00" name="Line 45">
                  <a:extLst>
                    <a:ext uri="{FF2B5EF4-FFF2-40B4-BE49-F238E27FC236}">
                      <a16:creationId xmlns:a16="http://schemas.microsoft.com/office/drawing/2014/main" id="{0A904E96-6A11-3B48-A396-71F7B0909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36" y="1616"/>
                  <a:ext cx="596" cy="149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01" name="Line 46">
                  <a:extLst>
                    <a:ext uri="{FF2B5EF4-FFF2-40B4-BE49-F238E27FC236}">
                      <a16:creationId xmlns:a16="http://schemas.microsoft.com/office/drawing/2014/main" id="{697D3250-C05A-164E-8C03-034A8AB8D9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82" y="1599"/>
                  <a:ext cx="596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402" name="Line 47">
                  <a:extLst>
                    <a:ext uri="{FF2B5EF4-FFF2-40B4-BE49-F238E27FC236}">
                      <a16:creationId xmlns:a16="http://schemas.microsoft.com/office/drawing/2014/main" id="{3734BDA0-57D2-E541-8848-056F5EFB5D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28" y="1571"/>
                  <a:ext cx="595" cy="149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6344" name="Group 107">
              <a:extLst>
                <a:ext uri="{FF2B5EF4-FFF2-40B4-BE49-F238E27FC236}">
                  <a16:creationId xmlns:a16="http://schemas.microsoft.com/office/drawing/2014/main" id="{25362601-D9A4-7445-9A54-785C14C026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" y="1473"/>
              <a:ext cx="1013" cy="344"/>
              <a:chOff x="3950" y="1473"/>
              <a:chExt cx="1013" cy="344"/>
            </a:xfrm>
          </p:grpSpPr>
          <p:sp>
            <p:nvSpPr>
              <p:cNvPr id="56380" name="Freeform 50">
                <a:extLst>
                  <a:ext uri="{FF2B5EF4-FFF2-40B4-BE49-F238E27FC236}">
                    <a16:creationId xmlns:a16="http://schemas.microsoft.com/office/drawing/2014/main" id="{20BFA5AD-635E-4A43-B31E-924BC52DD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0" y="1473"/>
                <a:ext cx="1013" cy="344"/>
              </a:xfrm>
              <a:custGeom>
                <a:avLst/>
                <a:gdLst>
                  <a:gd name="T0" fmla="*/ 0 w 1013"/>
                  <a:gd name="T1" fmla="*/ 201 h 344"/>
                  <a:gd name="T2" fmla="*/ 590 w 1013"/>
                  <a:gd name="T3" fmla="*/ 344 h 344"/>
                  <a:gd name="T4" fmla="*/ 1013 w 1013"/>
                  <a:gd name="T5" fmla="*/ 143 h 344"/>
                  <a:gd name="T6" fmla="*/ 424 w 1013"/>
                  <a:gd name="T7" fmla="*/ 0 h 344"/>
                  <a:gd name="T8" fmla="*/ 0 w 1013"/>
                  <a:gd name="T9" fmla="*/ 201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3"/>
                  <a:gd name="T16" fmla="*/ 0 h 344"/>
                  <a:gd name="T17" fmla="*/ 1013 w 1013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3" h="344">
                    <a:moveTo>
                      <a:pt x="0" y="201"/>
                    </a:moveTo>
                    <a:lnTo>
                      <a:pt x="590" y="344"/>
                    </a:lnTo>
                    <a:lnTo>
                      <a:pt x="1013" y="143"/>
                    </a:lnTo>
                    <a:lnTo>
                      <a:pt x="424" y="0"/>
                    </a:lnTo>
                    <a:lnTo>
                      <a:pt x="0" y="20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6381" name="Group 63">
                <a:extLst>
                  <a:ext uri="{FF2B5EF4-FFF2-40B4-BE49-F238E27FC236}">
                    <a16:creationId xmlns:a16="http://schemas.microsoft.com/office/drawing/2014/main" id="{85D32DD8-F41C-E84F-8B55-A454E765AC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0" y="1485"/>
                <a:ext cx="916" cy="315"/>
                <a:chOff x="3990" y="1485"/>
                <a:chExt cx="916" cy="315"/>
              </a:xfrm>
            </p:grpSpPr>
            <p:sp>
              <p:nvSpPr>
                <p:cNvPr id="56382" name="Line 52">
                  <a:extLst>
                    <a:ext uri="{FF2B5EF4-FFF2-40B4-BE49-F238E27FC236}">
                      <a16:creationId xmlns:a16="http://schemas.microsoft.com/office/drawing/2014/main" id="{81D1D43C-CA6F-184D-81B6-AA31019A58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42" y="1496"/>
                  <a:ext cx="423" cy="201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83" name="Line 53">
                  <a:extLst>
                    <a:ext uri="{FF2B5EF4-FFF2-40B4-BE49-F238E27FC236}">
                      <a16:creationId xmlns:a16="http://schemas.microsoft.com/office/drawing/2014/main" id="{8AB5D4E7-F0ED-D043-A498-BB5FB5F1BA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88" y="1508"/>
                  <a:ext cx="429" cy="200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84" name="Line 54">
                  <a:extLst>
                    <a:ext uri="{FF2B5EF4-FFF2-40B4-BE49-F238E27FC236}">
                      <a16:creationId xmlns:a16="http://schemas.microsoft.com/office/drawing/2014/main" id="{3EB9DBFF-84D2-A948-B05C-1EB716B86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39" y="1519"/>
                  <a:ext cx="424" cy="201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85" name="Line 55">
                  <a:extLst>
                    <a:ext uri="{FF2B5EF4-FFF2-40B4-BE49-F238E27FC236}">
                      <a16:creationId xmlns:a16="http://schemas.microsoft.com/office/drawing/2014/main" id="{162F3588-3B98-F446-A159-2197AB386C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85" y="1531"/>
                  <a:ext cx="429" cy="200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86" name="Line 56">
                  <a:extLst>
                    <a:ext uri="{FF2B5EF4-FFF2-40B4-BE49-F238E27FC236}">
                      <a16:creationId xmlns:a16="http://schemas.microsoft.com/office/drawing/2014/main" id="{B64F4892-E57E-C545-BEC6-2030786D7E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36" y="1542"/>
                  <a:ext cx="424" cy="200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87" name="Line 57">
                  <a:extLst>
                    <a:ext uri="{FF2B5EF4-FFF2-40B4-BE49-F238E27FC236}">
                      <a16:creationId xmlns:a16="http://schemas.microsoft.com/office/drawing/2014/main" id="{9597E031-46D0-D74F-9892-6480717C0E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88" y="1554"/>
                  <a:ext cx="424" cy="200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88" name="Line 58">
                  <a:extLst>
                    <a:ext uri="{FF2B5EF4-FFF2-40B4-BE49-F238E27FC236}">
                      <a16:creationId xmlns:a16="http://schemas.microsoft.com/office/drawing/2014/main" id="{5C3C8799-3356-E24F-A191-A5EB86C93C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34" y="1565"/>
                  <a:ext cx="429" cy="200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89" name="Line 59">
                  <a:extLst>
                    <a:ext uri="{FF2B5EF4-FFF2-40B4-BE49-F238E27FC236}">
                      <a16:creationId xmlns:a16="http://schemas.microsoft.com/office/drawing/2014/main" id="{83E00929-FD31-3A4A-86F7-F0BB15E9B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85" y="1576"/>
                  <a:ext cx="424" cy="201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90" name="Line 60">
                  <a:extLst>
                    <a:ext uri="{FF2B5EF4-FFF2-40B4-BE49-F238E27FC236}">
                      <a16:creationId xmlns:a16="http://schemas.microsoft.com/office/drawing/2014/main" id="{6832E48A-9482-1E46-A34A-FA75B914D8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31" y="1594"/>
                  <a:ext cx="429" cy="194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91" name="Line 61">
                  <a:extLst>
                    <a:ext uri="{FF2B5EF4-FFF2-40B4-BE49-F238E27FC236}">
                      <a16:creationId xmlns:a16="http://schemas.microsoft.com/office/drawing/2014/main" id="{368932CA-5C50-884A-975C-0CB0AE0705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83" y="1605"/>
                  <a:ext cx="423" cy="195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92" name="Line 62">
                  <a:extLst>
                    <a:ext uri="{FF2B5EF4-FFF2-40B4-BE49-F238E27FC236}">
                      <a16:creationId xmlns:a16="http://schemas.microsoft.com/office/drawing/2014/main" id="{B56CFD35-2CDB-4644-9752-062BE96C0E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90" y="1485"/>
                  <a:ext cx="424" cy="200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6345" name="Group 106">
              <a:extLst>
                <a:ext uri="{FF2B5EF4-FFF2-40B4-BE49-F238E27FC236}">
                  <a16:creationId xmlns:a16="http://schemas.microsoft.com/office/drawing/2014/main" id="{74BB99C3-DA5B-5D49-A7BB-26CFDB4970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6" y="1388"/>
              <a:ext cx="1013" cy="343"/>
              <a:chOff x="3956" y="1388"/>
              <a:chExt cx="1013" cy="343"/>
            </a:xfrm>
          </p:grpSpPr>
          <p:sp>
            <p:nvSpPr>
              <p:cNvPr id="56370" name="Freeform 65">
                <a:extLst>
                  <a:ext uri="{FF2B5EF4-FFF2-40B4-BE49-F238E27FC236}">
                    <a16:creationId xmlns:a16="http://schemas.microsoft.com/office/drawing/2014/main" id="{5EA5DAC8-6437-B64C-A2E5-B530593B4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" y="1388"/>
                <a:ext cx="1013" cy="343"/>
              </a:xfrm>
              <a:custGeom>
                <a:avLst/>
                <a:gdLst>
                  <a:gd name="T0" fmla="*/ 0 w 1013"/>
                  <a:gd name="T1" fmla="*/ 194 h 343"/>
                  <a:gd name="T2" fmla="*/ 595 w 1013"/>
                  <a:gd name="T3" fmla="*/ 343 h 343"/>
                  <a:gd name="T4" fmla="*/ 1013 w 1013"/>
                  <a:gd name="T5" fmla="*/ 143 h 343"/>
                  <a:gd name="T6" fmla="*/ 423 w 1013"/>
                  <a:gd name="T7" fmla="*/ 0 h 343"/>
                  <a:gd name="T8" fmla="*/ 0 w 1013"/>
                  <a:gd name="T9" fmla="*/ 194 h 3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3"/>
                  <a:gd name="T16" fmla="*/ 0 h 343"/>
                  <a:gd name="T17" fmla="*/ 1013 w 1013"/>
                  <a:gd name="T18" fmla="*/ 343 h 3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3" h="343">
                    <a:moveTo>
                      <a:pt x="0" y="194"/>
                    </a:moveTo>
                    <a:lnTo>
                      <a:pt x="595" y="343"/>
                    </a:lnTo>
                    <a:lnTo>
                      <a:pt x="1013" y="143"/>
                    </a:lnTo>
                    <a:lnTo>
                      <a:pt x="423" y="0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6371" name="Group 75">
                <a:extLst>
                  <a:ext uri="{FF2B5EF4-FFF2-40B4-BE49-F238E27FC236}">
                    <a16:creationId xmlns:a16="http://schemas.microsoft.com/office/drawing/2014/main" id="{4BF36AD2-B07B-BC4C-A667-4BC00672BE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96" y="1399"/>
                <a:ext cx="939" cy="303"/>
                <a:chOff x="3996" y="1399"/>
                <a:chExt cx="939" cy="303"/>
              </a:xfrm>
            </p:grpSpPr>
            <p:sp>
              <p:nvSpPr>
                <p:cNvPr id="56372" name="Line 67">
                  <a:extLst>
                    <a:ext uri="{FF2B5EF4-FFF2-40B4-BE49-F238E27FC236}">
                      <a16:creationId xmlns:a16="http://schemas.microsoft.com/office/drawing/2014/main" id="{17CF0B8D-BE84-E944-A734-340B95D0A5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96" y="1559"/>
                  <a:ext cx="595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73" name="Line 68">
                  <a:extLst>
                    <a:ext uri="{FF2B5EF4-FFF2-40B4-BE49-F238E27FC236}">
                      <a16:creationId xmlns:a16="http://schemas.microsoft.com/office/drawing/2014/main" id="{F7D0E3AB-BBE9-2341-910C-4A3792FC5F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7" y="1536"/>
                  <a:ext cx="596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74" name="Line 69">
                  <a:extLst>
                    <a:ext uri="{FF2B5EF4-FFF2-40B4-BE49-F238E27FC236}">
                      <a16:creationId xmlns:a16="http://schemas.microsoft.com/office/drawing/2014/main" id="{978E394C-3E0A-254D-A1F4-099B50FFC8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93" y="1513"/>
                  <a:ext cx="596" cy="144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75" name="Line 70">
                  <a:extLst>
                    <a:ext uri="{FF2B5EF4-FFF2-40B4-BE49-F238E27FC236}">
                      <a16:creationId xmlns:a16="http://schemas.microsoft.com/office/drawing/2014/main" id="{E5650F36-D036-0640-A151-01FA4C6F67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45" y="1491"/>
                  <a:ext cx="595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76" name="Line 71">
                  <a:extLst>
                    <a:ext uri="{FF2B5EF4-FFF2-40B4-BE49-F238E27FC236}">
                      <a16:creationId xmlns:a16="http://schemas.microsoft.com/office/drawing/2014/main" id="{F78E8019-23FD-8D44-A806-6368DF0658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96" y="1468"/>
                  <a:ext cx="596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77" name="Line 72">
                  <a:extLst>
                    <a:ext uri="{FF2B5EF4-FFF2-40B4-BE49-F238E27FC236}">
                      <a16:creationId xmlns:a16="http://schemas.microsoft.com/office/drawing/2014/main" id="{0070E59F-4095-2247-BBED-EF3D0B7775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48" y="1445"/>
                  <a:ext cx="595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78" name="Line 73">
                  <a:extLst>
                    <a:ext uri="{FF2B5EF4-FFF2-40B4-BE49-F238E27FC236}">
                      <a16:creationId xmlns:a16="http://schemas.microsoft.com/office/drawing/2014/main" id="{9258727C-4D01-8D40-A1AE-E99407AF6F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94" y="1422"/>
                  <a:ext cx="595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79" name="Line 74">
                  <a:extLst>
                    <a:ext uri="{FF2B5EF4-FFF2-40B4-BE49-F238E27FC236}">
                      <a16:creationId xmlns:a16="http://schemas.microsoft.com/office/drawing/2014/main" id="{08D71057-B409-5241-93D7-D483CC8FFA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9" y="1399"/>
                  <a:ext cx="596" cy="143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6346" name="Group 105">
              <a:extLst>
                <a:ext uri="{FF2B5EF4-FFF2-40B4-BE49-F238E27FC236}">
                  <a16:creationId xmlns:a16="http://schemas.microsoft.com/office/drawing/2014/main" id="{F77C3060-40B0-8F42-887A-E37F2D0590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" y="1302"/>
              <a:ext cx="1013" cy="343"/>
              <a:chOff x="3950" y="1302"/>
              <a:chExt cx="1013" cy="343"/>
            </a:xfrm>
          </p:grpSpPr>
          <p:sp>
            <p:nvSpPr>
              <p:cNvPr id="56357" name="Freeform 77">
                <a:extLst>
                  <a:ext uri="{FF2B5EF4-FFF2-40B4-BE49-F238E27FC236}">
                    <a16:creationId xmlns:a16="http://schemas.microsoft.com/office/drawing/2014/main" id="{D34B2797-802F-FC4E-90AB-5D4426BA2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0" y="1302"/>
                <a:ext cx="1013" cy="343"/>
              </a:xfrm>
              <a:custGeom>
                <a:avLst/>
                <a:gdLst>
                  <a:gd name="T0" fmla="*/ 0 w 1013"/>
                  <a:gd name="T1" fmla="*/ 194 h 343"/>
                  <a:gd name="T2" fmla="*/ 596 w 1013"/>
                  <a:gd name="T3" fmla="*/ 343 h 343"/>
                  <a:gd name="T4" fmla="*/ 1013 w 1013"/>
                  <a:gd name="T5" fmla="*/ 143 h 343"/>
                  <a:gd name="T6" fmla="*/ 424 w 1013"/>
                  <a:gd name="T7" fmla="*/ 0 h 343"/>
                  <a:gd name="T8" fmla="*/ 0 w 1013"/>
                  <a:gd name="T9" fmla="*/ 194 h 3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3"/>
                  <a:gd name="T16" fmla="*/ 0 h 343"/>
                  <a:gd name="T17" fmla="*/ 1013 w 1013"/>
                  <a:gd name="T18" fmla="*/ 343 h 3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3" h="343">
                    <a:moveTo>
                      <a:pt x="0" y="194"/>
                    </a:moveTo>
                    <a:lnTo>
                      <a:pt x="596" y="343"/>
                    </a:lnTo>
                    <a:lnTo>
                      <a:pt x="1013" y="143"/>
                    </a:lnTo>
                    <a:lnTo>
                      <a:pt x="424" y="0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6358" name="Group 90">
                <a:extLst>
                  <a:ext uri="{FF2B5EF4-FFF2-40B4-BE49-F238E27FC236}">
                    <a16:creationId xmlns:a16="http://schemas.microsoft.com/office/drawing/2014/main" id="{F4694F9E-0DE0-4A4D-9E34-7BE6D9325E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2" y="1313"/>
                <a:ext cx="910" cy="315"/>
                <a:chOff x="4002" y="1313"/>
                <a:chExt cx="910" cy="315"/>
              </a:xfrm>
            </p:grpSpPr>
            <p:sp>
              <p:nvSpPr>
                <p:cNvPr id="56359" name="Line 79">
                  <a:extLst>
                    <a:ext uri="{FF2B5EF4-FFF2-40B4-BE49-F238E27FC236}">
                      <a16:creationId xmlns:a16="http://schemas.microsoft.com/office/drawing/2014/main" id="{9E2AF193-AFD0-7648-BACF-E49DD059E0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53" y="1325"/>
                  <a:ext cx="418" cy="194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60" name="Line 80">
                  <a:extLst>
                    <a:ext uri="{FF2B5EF4-FFF2-40B4-BE49-F238E27FC236}">
                      <a16:creationId xmlns:a16="http://schemas.microsoft.com/office/drawing/2014/main" id="{2B1BDE55-DDA0-5642-A5D1-93CAEC33C4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99" y="1336"/>
                  <a:ext cx="424" cy="195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61" name="Line 81">
                  <a:extLst>
                    <a:ext uri="{FF2B5EF4-FFF2-40B4-BE49-F238E27FC236}">
                      <a16:creationId xmlns:a16="http://schemas.microsoft.com/office/drawing/2014/main" id="{6FBF5E30-848D-F441-B31F-0D0BD3F825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51" y="1348"/>
                  <a:ext cx="423" cy="194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62" name="Line 82">
                  <a:extLst>
                    <a:ext uri="{FF2B5EF4-FFF2-40B4-BE49-F238E27FC236}">
                      <a16:creationId xmlns:a16="http://schemas.microsoft.com/office/drawing/2014/main" id="{A04B984F-DFDD-074B-9026-DCD6B3BB06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96" y="1359"/>
                  <a:ext cx="424" cy="195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63" name="Line 83">
                  <a:extLst>
                    <a:ext uri="{FF2B5EF4-FFF2-40B4-BE49-F238E27FC236}">
                      <a16:creationId xmlns:a16="http://schemas.microsoft.com/office/drawing/2014/main" id="{5E7822ED-6F4B-E74D-A4C9-3D6C9588BB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48" y="1370"/>
                  <a:ext cx="418" cy="195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64" name="Line 84">
                  <a:extLst>
                    <a:ext uri="{FF2B5EF4-FFF2-40B4-BE49-F238E27FC236}">
                      <a16:creationId xmlns:a16="http://schemas.microsoft.com/office/drawing/2014/main" id="{0E61584B-063A-EC41-BF51-09B64092B0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94" y="1382"/>
                  <a:ext cx="423" cy="194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65" name="Line 85">
                  <a:extLst>
                    <a:ext uri="{FF2B5EF4-FFF2-40B4-BE49-F238E27FC236}">
                      <a16:creationId xmlns:a16="http://schemas.microsoft.com/office/drawing/2014/main" id="{B8E7E84C-E3B7-8C4A-A57E-4499922B7D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45" y="1393"/>
                  <a:ext cx="424" cy="195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66" name="Line 86">
                  <a:extLst>
                    <a:ext uri="{FF2B5EF4-FFF2-40B4-BE49-F238E27FC236}">
                      <a16:creationId xmlns:a16="http://schemas.microsoft.com/office/drawing/2014/main" id="{6BB7482B-7E4C-7F4B-8281-B976743D2A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391" y="1405"/>
                  <a:ext cx="424" cy="194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67" name="Line 87">
                  <a:extLst>
                    <a:ext uri="{FF2B5EF4-FFF2-40B4-BE49-F238E27FC236}">
                      <a16:creationId xmlns:a16="http://schemas.microsoft.com/office/drawing/2014/main" id="{0CF91E6A-CD5C-0E43-995F-9218EC68C2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42" y="1416"/>
                  <a:ext cx="418" cy="200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68" name="Line 88">
                  <a:extLst>
                    <a:ext uri="{FF2B5EF4-FFF2-40B4-BE49-F238E27FC236}">
                      <a16:creationId xmlns:a16="http://schemas.microsoft.com/office/drawing/2014/main" id="{D7FB90D3-10BE-3747-B3B3-99544EB343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88" y="1428"/>
                  <a:ext cx="424" cy="200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69" name="Line 89">
                  <a:extLst>
                    <a:ext uri="{FF2B5EF4-FFF2-40B4-BE49-F238E27FC236}">
                      <a16:creationId xmlns:a16="http://schemas.microsoft.com/office/drawing/2014/main" id="{2539DC1B-CDB8-9B46-8C43-11DEE65E80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02" y="1313"/>
                  <a:ext cx="423" cy="195"/>
                </a:xfrm>
                <a:prstGeom prst="line">
                  <a:avLst/>
                </a:prstGeom>
                <a:noFill/>
                <a:ln w="9525">
                  <a:solidFill>
                    <a:srgbClr val="00CC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6347" name="Freeform 92">
              <a:extLst>
                <a:ext uri="{FF2B5EF4-FFF2-40B4-BE49-F238E27FC236}">
                  <a16:creationId xmlns:a16="http://schemas.microsoft.com/office/drawing/2014/main" id="{9A5D0E7F-3527-5D4F-A5B0-9EDB72987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4" y="2046"/>
              <a:ext cx="1014" cy="343"/>
            </a:xfrm>
            <a:custGeom>
              <a:avLst/>
              <a:gdLst>
                <a:gd name="T0" fmla="*/ 0 w 1014"/>
                <a:gd name="T1" fmla="*/ 200 h 343"/>
                <a:gd name="T2" fmla="*/ 596 w 1014"/>
                <a:gd name="T3" fmla="*/ 343 h 343"/>
                <a:gd name="T4" fmla="*/ 1014 w 1014"/>
                <a:gd name="T5" fmla="*/ 149 h 343"/>
                <a:gd name="T6" fmla="*/ 424 w 1014"/>
                <a:gd name="T7" fmla="*/ 0 h 343"/>
                <a:gd name="T8" fmla="*/ 0 w 1014"/>
                <a:gd name="T9" fmla="*/ 200 h 3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4"/>
                <a:gd name="T16" fmla="*/ 0 h 343"/>
                <a:gd name="T17" fmla="*/ 1014 w 1014"/>
                <a:gd name="T18" fmla="*/ 343 h 3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4" h="343">
                  <a:moveTo>
                    <a:pt x="0" y="200"/>
                  </a:moveTo>
                  <a:lnTo>
                    <a:pt x="596" y="343"/>
                  </a:lnTo>
                  <a:lnTo>
                    <a:pt x="1014" y="149"/>
                  </a:lnTo>
                  <a:lnTo>
                    <a:pt x="424" y="0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00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348" name="Line 99">
              <a:extLst>
                <a:ext uri="{FF2B5EF4-FFF2-40B4-BE49-F238E27FC236}">
                  <a16:creationId xmlns:a16="http://schemas.microsoft.com/office/drawing/2014/main" id="{9239DD7E-A179-E245-BCEA-80B0F9F8A3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4" y="2338"/>
              <a:ext cx="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9" name="Freeform 100">
              <a:extLst>
                <a:ext uri="{FF2B5EF4-FFF2-40B4-BE49-F238E27FC236}">
                  <a16:creationId xmlns:a16="http://schemas.microsoft.com/office/drawing/2014/main" id="{6F76FC87-EC63-6D41-884B-2A98F0498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4" y="2198"/>
              <a:ext cx="103" cy="59"/>
            </a:xfrm>
            <a:custGeom>
              <a:avLst/>
              <a:gdLst>
                <a:gd name="T0" fmla="*/ 0 w 103"/>
                <a:gd name="T1" fmla="*/ 61 h 51"/>
                <a:gd name="T2" fmla="*/ 0 w 103"/>
                <a:gd name="T3" fmla="*/ 0 h 51"/>
                <a:gd name="T4" fmla="*/ 103 w 103"/>
                <a:gd name="T5" fmla="*/ 36 h 51"/>
                <a:gd name="T6" fmla="*/ 52 w 103"/>
                <a:gd name="T7" fmla="*/ 79 h 51"/>
                <a:gd name="T8" fmla="*/ 0 w 103"/>
                <a:gd name="T9" fmla="*/ 6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"/>
                <a:gd name="T16" fmla="*/ 0 h 51"/>
                <a:gd name="T17" fmla="*/ 103 w 103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" h="51">
                  <a:moveTo>
                    <a:pt x="0" y="40"/>
                  </a:moveTo>
                  <a:lnTo>
                    <a:pt x="0" y="0"/>
                  </a:lnTo>
                  <a:lnTo>
                    <a:pt x="103" y="23"/>
                  </a:lnTo>
                  <a:lnTo>
                    <a:pt x="52" y="5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0" name="Line 101">
              <a:extLst>
                <a:ext uri="{FF2B5EF4-FFF2-40B4-BE49-F238E27FC236}">
                  <a16:creationId xmlns:a16="http://schemas.microsoft.com/office/drawing/2014/main" id="{7126BF9B-1829-DC4B-8F61-A0CE8C9FA1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9" y="2195"/>
              <a:ext cx="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1" name="Freeform 102">
              <a:extLst>
                <a:ext uri="{FF2B5EF4-FFF2-40B4-BE49-F238E27FC236}">
                  <a16:creationId xmlns:a16="http://schemas.microsoft.com/office/drawing/2014/main" id="{BB000D48-EBE4-164D-8CC0-BA602767B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3" y="2145"/>
              <a:ext cx="89" cy="76"/>
            </a:xfrm>
            <a:custGeom>
              <a:avLst/>
              <a:gdLst>
                <a:gd name="T0" fmla="*/ 102 w 80"/>
                <a:gd name="T1" fmla="*/ 0 h 68"/>
                <a:gd name="T2" fmla="*/ 110 w 80"/>
                <a:gd name="T3" fmla="*/ 64 h 68"/>
                <a:gd name="T4" fmla="*/ 32 w 80"/>
                <a:gd name="T5" fmla="*/ 95 h 68"/>
                <a:gd name="T6" fmla="*/ 0 w 80"/>
                <a:gd name="T7" fmla="*/ 47 h 68"/>
                <a:gd name="T8" fmla="*/ 102 w 80"/>
                <a:gd name="T9" fmla="*/ 0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68"/>
                <a:gd name="T17" fmla="*/ 80 w 80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68">
                  <a:moveTo>
                    <a:pt x="75" y="0"/>
                  </a:moveTo>
                  <a:lnTo>
                    <a:pt x="80" y="46"/>
                  </a:lnTo>
                  <a:lnTo>
                    <a:pt x="23" y="68"/>
                  </a:lnTo>
                  <a:lnTo>
                    <a:pt x="0" y="3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2" name="Line 103">
              <a:extLst>
                <a:ext uri="{FF2B5EF4-FFF2-40B4-BE49-F238E27FC236}">
                  <a16:creationId xmlns:a16="http://schemas.microsoft.com/office/drawing/2014/main" id="{1632912C-E17E-8949-BD78-BFBA7FBEC1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2" y="2143"/>
              <a:ext cx="1" cy="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3" name="Freeform 94">
              <a:extLst>
                <a:ext uri="{FF2B5EF4-FFF2-40B4-BE49-F238E27FC236}">
                  <a16:creationId xmlns:a16="http://schemas.microsoft.com/office/drawing/2014/main" id="{5949BC30-C112-324D-B0DD-CF0706A9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" y="1994"/>
              <a:ext cx="1013" cy="344"/>
            </a:xfrm>
            <a:custGeom>
              <a:avLst/>
              <a:gdLst>
                <a:gd name="T0" fmla="*/ 0 w 1013"/>
                <a:gd name="T1" fmla="*/ 201 h 344"/>
                <a:gd name="T2" fmla="*/ 595 w 1013"/>
                <a:gd name="T3" fmla="*/ 344 h 344"/>
                <a:gd name="T4" fmla="*/ 1013 w 1013"/>
                <a:gd name="T5" fmla="*/ 149 h 344"/>
                <a:gd name="T6" fmla="*/ 423 w 1013"/>
                <a:gd name="T7" fmla="*/ 0 h 344"/>
                <a:gd name="T8" fmla="*/ 0 w 1013"/>
                <a:gd name="T9" fmla="*/ 201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3"/>
                <a:gd name="T16" fmla="*/ 0 h 344"/>
                <a:gd name="T17" fmla="*/ 1013 w 1013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3" h="344">
                  <a:moveTo>
                    <a:pt x="0" y="201"/>
                  </a:moveTo>
                  <a:lnTo>
                    <a:pt x="595" y="344"/>
                  </a:lnTo>
                  <a:lnTo>
                    <a:pt x="1013" y="149"/>
                  </a:lnTo>
                  <a:lnTo>
                    <a:pt x="423" y="0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00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354" name="Group 98">
              <a:extLst>
                <a:ext uri="{FF2B5EF4-FFF2-40B4-BE49-F238E27FC236}">
                  <a16:creationId xmlns:a16="http://schemas.microsoft.com/office/drawing/2014/main" id="{4C7752A0-2129-EF47-8B75-D1369454EE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5" y="1937"/>
              <a:ext cx="172" cy="189"/>
              <a:chOff x="4305" y="1937"/>
              <a:chExt cx="172" cy="189"/>
            </a:xfrm>
          </p:grpSpPr>
          <p:sp>
            <p:nvSpPr>
              <p:cNvPr id="56355" name="Freeform 96">
                <a:extLst>
                  <a:ext uri="{FF2B5EF4-FFF2-40B4-BE49-F238E27FC236}">
                    <a16:creationId xmlns:a16="http://schemas.microsoft.com/office/drawing/2014/main" id="{DF1B0511-2C94-844E-A116-37E17CA0F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5" y="1937"/>
                <a:ext cx="172" cy="189"/>
              </a:xfrm>
              <a:custGeom>
                <a:avLst/>
                <a:gdLst>
                  <a:gd name="T0" fmla="*/ 86 w 172"/>
                  <a:gd name="T1" fmla="*/ 189 h 189"/>
                  <a:gd name="T2" fmla="*/ 0 w 172"/>
                  <a:gd name="T3" fmla="*/ 0 h 189"/>
                  <a:gd name="T4" fmla="*/ 86 w 172"/>
                  <a:gd name="T5" fmla="*/ 63 h 189"/>
                  <a:gd name="T6" fmla="*/ 172 w 172"/>
                  <a:gd name="T7" fmla="*/ 0 h 189"/>
                  <a:gd name="T8" fmla="*/ 86 w 172"/>
                  <a:gd name="T9" fmla="*/ 189 h 1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"/>
                  <a:gd name="T16" fmla="*/ 0 h 189"/>
                  <a:gd name="T17" fmla="*/ 172 w 172"/>
                  <a:gd name="T18" fmla="*/ 189 h 1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" h="189">
                    <a:moveTo>
                      <a:pt x="86" y="189"/>
                    </a:moveTo>
                    <a:lnTo>
                      <a:pt x="0" y="0"/>
                    </a:lnTo>
                    <a:lnTo>
                      <a:pt x="86" y="63"/>
                    </a:lnTo>
                    <a:lnTo>
                      <a:pt x="172" y="0"/>
                    </a:lnTo>
                    <a:lnTo>
                      <a:pt x="86" y="189"/>
                    </a:lnTo>
                    <a:close/>
                  </a:path>
                </a:pathLst>
              </a:custGeom>
              <a:solidFill>
                <a:srgbClr val="888888"/>
              </a:solidFill>
              <a:ln w="9525">
                <a:solidFill>
                  <a:srgbClr val="88888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6" name="Line 97">
                <a:extLst>
                  <a:ext uri="{FF2B5EF4-FFF2-40B4-BE49-F238E27FC236}">
                    <a16:creationId xmlns:a16="http://schemas.microsoft.com/office/drawing/2014/main" id="{6D5C7730-EFCB-C44F-A68D-03963FE29D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91" y="1943"/>
                <a:ext cx="1" cy="57"/>
              </a:xfrm>
              <a:prstGeom prst="line">
                <a:avLst/>
              </a:prstGeom>
              <a:noFill/>
              <a:ln w="109538">
                <a:solidFill>
                  <a:srgbClr val="88888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" name="Group 149">
            <a:extLst>
              <a:ext uri="{FF2B5EF4-FFF2-40B4-BE49-F238E27FC236}">
                <a16:creationId xmlns:a16="http://schemas.microsoft.com/office/drawing/2014/main" id="{5729C3E0-D093-274F-9BA3-927A0AEAB995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3352800"/>
            <a:ext cx="7843838" cy="3032125"/>
            <a:chOff x="384" y="2112"/>
            <a:chExt cx="4941" cy="1910"/>
          </a:xfrm>
        </p:grpSpPr>
        <p:sp>
          <p:nvSpPr>
            <p:cNvPr id="56327" name="Rectangle 8">
              <a:extLst>
                <a:ext uri="{FF2B5EF4-FFF2-40B4-BE49-F238E27FC236}">
                  <a16:creationId xmlns:a16="http://schemas.microsoft.com/office/drawing/2014/main" id="{E8C67999-0CC0-674C-8CC6-34A4BC43B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112"/>
              <a:ext cx="3864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/>
                <a:t>•  </a:t>
              </a:r>
              <a:r>
                <a:rPr lang="en-US" altLang="en-US" sz="2400" b="0">
                  <a:solidFill>
                    <a:schemeClr val="accent2"/>
                  </a:solidFill>
                </a:rPr>
                <a:t>Sandwich panels</a:t>
              </a:r>
              <a:endParaRPr lang="en-US" altLang="en-US" sz="2200" b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    -- low density, honeycomb core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    -- benefit:  small weight, large bending stiffness</a:t>
              </a:r>
              <a:endParaRPr lang="en-US" altLang="en-US" sz="2400" b="0"/>
            </a:p>
          </p:txBody>
        </p:sp>
        <p:grpSp>
          <p:nvGrpSpPr>
            <p:cNvPr id="56328" name="Group 148">
              <a:extLst>
                <a:ext uri="{FF2B5EF4-FFF2-40B4-BE49-F238E27FC236}">
                  <a16:creationId xmlns:a16="http://schemas.microsoft.com/office/drawing/2014/main" id="{A1249013-9F61-AE42-BDF3-69BB720EE2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" y="2785"/>
              <a:ext cx="4667" cy="1237"/>
              <a:chOff x="658" y="2785"/>
              <a:chExt cx="4667" cy="1237"/>
            </a:xfrm>
          </p:grpSpPr>
          <p:pic>
            <p:nvPicPr>
              <p:cNvPr id="56329" name="Picture 147" descr="Fig 16_18">
                <a:extLst>
                  <a:ext uri="{FF2B5EF4-FFF2-40B4-BE49-F238E27FC236}">
                    <a16:creationId xmlns:a16="http://schemas.microsoft.com/office/drawing/2014/main" id="{47FF7A33-1409-B646-AA5F-A6F66700F6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8" y="2785"/>
                <a:ext cx="3227" cy="1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330" name="Rectangle 118">
                <a:extLst>
                  <a:ext uri="{FF2B5EF4-FFF2-40B4-BE49-F238E27FC236}">
                    <a16:creationId xmlns:a16="http://schemas.microsoft.com/office/drawing/2014/main" id="{E825E381-8D57-F348-B99E-C6AC41E6B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" y="3192"/>
                <a:ext cx="82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>
                    <a:solidFill>
                      <a:srgbClr val="555555"/>
                    </a:solidFill>
                  </a:rPr>
                  <a:t>honeycomb</a:t>
                </a:r>
                <a:endParaRPr lang="en-US" altLang="en-US" sz="2400" b="0"/>
              </a:p>
            </p:txBody>
          </p:sp>
          <p:sp>
            <p:nvSpPr>
              <p:cNvPr id="56331" name="Rectangle 119">
                <a:extLst>
                  <a:ext uri="{FF2B5EF4-FFF2-40B4-BE49-F238E27FC236}">
                    <a16:creationId xmlns:a16="http://schemas.microsoft.com/office/drawing/2014/main" id="{BE310E50-0C4E-EA41-96B7-98D9E2F6C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" y="2992"/>
                <a:ext cx="103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>
                    <a:solidFill>
                      <a:srgbClr val="993300"/>
                    </a:solidFill>
                  </a:rPr>
                  <a:t>adhesive layer</a:t>
                </a:r>
                <a:endParaRPr lang="en-US" altLang="en-US" sz="2400" b="0"/>
              </a:p>
            </p:txBody>
          </p:sp>
          <p:sp>
            <p:nvSpPr>
              <p:cNvPr id="56332" name="Rectangle 120">
                <a:extLst>
                  <a:ext uri="{FF2B5EF4-FFF2-40B4-BE49-F238E27FC236}">
                    <a16:creationId xmlns:a16="http://schemas.microsoft.com/office/drawing/2014/main" id="{190C1EA8-3052-DB42-A9E4-BAF71B517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" y="2816"/>
                <a:ext cx="7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>
                    <a:solidFill>
                      <a:srgbClr val="0099FF"/>
                    </a:solidFill>
                  </a:rPr>
                  <a:t>face sheet</a:t>
                </a:r>
                <a:endParaRPr lang="en-US" altLang="en-US" sz="2400" b="0"/>
              </a:p>
            </p:txBody>
          </p:sp>
          <p:grpSp>
            <p:nvGrpSpPr>
              <p:cNvPr id="56333" name="Group 123">
                <a:extLst>
                  <a:ext uri="{FF2B5EF4-FFF2-40B4-BE49-F238E27FC236}">
                    <a16:creationId xmlns:a16="http://schemas.microsoft.com/office/drawing/2014/main" id="{D51123BA-B7CB-A34D-9C7B-337C81D3D0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0" y="2872"/>
                <a:ext cx="328" cy="112"/>
                <a:chOff x="1770" y="2872"/>
                <a:chExt cx="328" cy="112"/>
              </a:xfrm>
            </p:grpSpPr>
            <p:sp>
              <p:nvSpPr>
                <p:cNvPr id="56340" name="Freeform 121">
                  <a:extLst>
                    <a:ext uri="{FF2B5EF4-FFF2-40B4-BE49-F238E27FC236}">
                      <a16:creationId xmlns:a16="http://schemas.microsoft.com/office/drawing/2014/main" id="{D9BE8FA7-7937-D94D-BB2E-DD766BB6A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" y="2872"/>
                  <a:ext cx="128" cy="112"/>
                </a:xfrm>
                <a:custGeom>
                  <a:avLst/>
                  <a:gdLst>
                    <a:gd name="T0" fmla="*/ 128 w 128"/>
                    <a:gd name="T1" fmla="*/ 72 h 112"/>
                    <a:gd name="T2" fmla="*/ 0 w 128"/>
                    <a:gd name="T3" fmla="*/ 112 h 112"/>
                    <a:gd name="T4" fmla="*/ 48 w 128"/>
                    <a:gd name="T5" fmla="*/ 64 h 112"/>
                    <a:gd name="T6" fmla="*/ 16 w 128"/>
                    <a:gd name="T7" fmla="*/ 0 h 112"/>
                    <a:gd name="T8" fmla="*/ 128 w 128"/>
                    <a:gd name="T9" fmla="*/ 72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8"/>
                    <a:gd name="T16" fmla="*/ 0 h 112"/>
                    <a:gd name="T17" fmla="*/ 128 w 128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8" h="112">
                      <a:moveTo>
                        <a:pt x="128" y="72"/>
                      </a:moveTo>
                      <a:lnTo>
                        <a:pt x="0" y="112"/>
                      </a:lnTo>
                      <a:lnTo>
                        <a:pt x="48" y="64"/>
                      </a:lnTo>
                      <a:lnTo>
                        <a:pt x="16" y="0"/>
                      </a:lnTo>
                      <a:lnTo>
                        <a:pt x="128" y="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41" name="Line 122">
                  <a:extLst>
                    <a:ext uri="{FF2B5EF4-FFF2-40B4-BE49-F238E27FC236}">
                      <a16:creationId xmlns:a16="http://schemas.microsoft.com/office/drawing/2014/main" id="{BEA9FCC4-DBC3-0649-8BB6-06A1866ADE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70" y="2912"/>
                  <a:ext cx="248" cy="24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6334" name="Group 126">
                <a:extLst>
                  <a:ext uri="{FF2B5EF4-FFF2-40B4-BE49-F238E27FC236}">
                    <a16:creationId xmlns:a16="http://schemas.microsoft.com/office/drawing/2014/main" id="{0547CB62-E445-2341-8621-410503B128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6" y="3024"/>
                <a:ext cx="264" cy="112"/>
                <a:chOff x="1786" y="3024"/>
                <a:chExt cx="264" cy="112"/>
              </a:xfrm>
            </p:grpSpPr>
            <p:sp>
              <p:nvSpPr>
                <p:cNvPr id="56338" name="Freeform 124">
                  <a:extLst>
                    <a:ext uri="{FF2B5EF4-FFF2-40B4-BE49-F238E27FC236}">
                      <a16:creationId xmlns:a16="http://schemas.microsoft.com/office/drawing/2014/main" id="{E769C605-F6A3-2244-ACE4-46A34C78F3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2" y="3024"/>
                  <a:ext cx="128" cy="112"/>
                </a:xfrm>
                <a:custGeom>
                  <a:avLst/>
                  <a:gdLst>
                    <a:gd name="T0" fmla="*/ 128 w 128"/>
                    <a:gd name="T1" fmla="*/ 40 h 112"/>
                    <a:gd name="T2" fmla="*/ 16 w 128"/>
                    <a:gd name="T3" fmla="*/ 112 h 112"/>
                    <a:gd name="T4" fmla="*/ 48 w 128"/>
                    <a:gd name="T5" fmla="*/ 48 h 112"/>
                    <a:gd name="T6" fmla="*/ 0 w 128"/>
                    <a:gd name="T7" fmla="*/ 0 h 112"/>
                    <a:gd name="T8" fmla="*/ 128 w 128"/>
                    <a:gd name="T9" fmla="*/ 40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8"/>
                    <a:gd name="T16" fmla="*/ 0 h 112"/>
                    <a:gd name="T17" fmla="*/ 128 w 128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8" h="112">
                      <a:moveTo>
                        <a:pt x="128" y="40"/>
                      </a:moveTo>
                      <a:lnTo>
                        <a:pt x="16" y="112"/>
                      </a:lnTo>
                      <a:lnTo>
                        <a:pt x="48" y="48"/>
                      </a:lnTo>
                      <a:lnTo>
                        <a:pt x="0" y="0"/>
                      </a:lnTo>
                      <a:lnTo>
                        <a:pt x="128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39" name="Line 125">
                  <a:extLst>
                    <a:ext uri="{FF2B5EF4-FFF2-40B4-BE49-F238E27FC236}">
                      <a16:creationId xmlns:a16="http://schemas.microsoft.com/office/drawing/2014/main" id="{E518064D-606A-D143-B444-D0A152A9F5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86" y="3072"/>
                  <a:ext cx="184" cy="32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6335" name="Group 129">
                <a:extLst>
                  <a:ext uri="{FF2B5EF4-FFF2-40B4-BE49-F238E27FC236}">
                    <a16:creationId xmlns:a16="http://schemas.microsoft.com/office/drawing/2014/main" id="{B1B53C9C-D87B-F843-ABB3-B323F41279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0" y="3224"/>
                <a:ext cx="288" cy="112"/>
                <a:chOff x="1770" y="3224"/>
                <a:chExt cx="288" cy="112"/>
              </a:xfrm>
            </p:grpSpPr>
            <p:sp>
              <p:nvSpPr>
                <p:cNvPr id="56336" name="Freeform 127">
                  <a:extLst>
                    <a:ext uri="{FF2B5EF4-FFF2-40B4-BE49-F238E27FC236}">
                      <a16:creationId xmlns:a16="http://schemas.microsoft.com/office/drawing/2014/main" id="{BB0D15E7-9FBD-324B-A2C8-9F49FB2E3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0" y="3224"/>
                  <a:ext cx="128" cy="112"/>
                </a:xfrm>
                <a:custGeom>
                  <a:avLst/>
                  <a:gdLst>
                    <a:gd name="T0" fmla="*/ 128 w 128"/>
                    <a:gd name="T1" fmla="*/ 48 h 112"/>
                    <a:gd name="T2" fmla="*/ 16 w 128"/>
                    <a:gd name="T3" fmla="*/ 112 h 112"/>
                    <a:gd name="T4" fmla="*/ 48 w 128"/>
                    <a:gd name="T5" fmla="*/ 56 h 112"/>
                    <a:gd name="T6" fmla="*/ 0 w 128"/>
                    <a:gd name="T7" fmla="*/ 0 h 112"/>
                    <a:gd name="T8" fmla="*/ 128 w 128"/>
                    <a:gd name="T9" fmla="*/ 48 h 1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8"/>
                    <a:gd name="T16" fmla="*/ 0 h 112"/>
                    <a:gd name="T17" fmla="*/ 128 w 128"/>
                    <a:gd name="T18" fmla="*/ 112 h 1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8" h="112">
                      <a:moveTo>
                        <a:pt x="128" y="48"/>
                      </a:moveTo>
                      <a:lnTo>
                        <a:pt x="16" y="112"/>
                      </a:lnTo>
                      <a:lnTo>
                        <a:pt x="48" y="56"/>
                      </a:lnTo>
                      <a:lnTo>
                        <a:pt x="0" y="0"/>
                      </a:lnTo>
                      <a:lnTo>
                        <a:pt x="128" y="4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337" name="Line 128">
                  <a:extLst>
                    <a:ext uri="{FF2B5EF4-FFF2-40B4-BE49-F238E27FC236}">
                      <a16:creationId xmlns:a16="http://schemas.microsoft.com/office/drawing/2014/main" id="{385F36A4-2CBC-894F-8C21-A4D785F82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70" y="3280"/>
                  <a:ext cx="208" cy="16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3">
            <a:extLst>
              <a:ext uri="{FF2B5EF4-FFF2-40B4-BE49-F238E27FC236}">
                <a16:creationId xmlns:a16="http://schemas.microsoft.com/office/drawing/2014/main" id="{5740C030-D347-9D43-9B07-8CE0443775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1F19D4-9DA0-604B-9EC2-4CBF274F5E16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 b="0"/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C47DCADC-C2EB-7343-9EB3-190889B6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43000"/>
            <a:ext cx="39560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CMCs:</a:t>
            </a:r>
            <a:r>
              <a:rPr lang="en-US" altLang="en-US" sz="2200" b="0"/>
              <a:t>  Increased toughness</a:t>
            </a:r>
            <a:endParaRPr lang="en-US" altLang="en-US" sz="2400" b="0"/>
          </a:p>
        </p:txBody>
      </p:sp>
      <p:sp>
        <p:nvSpPr>
          <p:cNvPr id="58371" name="Rectangle 10">
            <a:extLst>
              <a:ext uri="{FF2B5EF4-FFF2-40B4-BE49-F238E27FC236}">
                <a16:creationId xmlns:a16="http://schemas.microsoft.com/office/drawing/2014/main" id="{F98F44BB-323A-114F-88F5-DA2E4554101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Benefits</a:t>
            </a:r>
          </a:p>
        </p:txBody>
      </p:sp>
      <p:grpSp>
        <p:nvGrpSpPr>
          <p:cNvPr id="58372" name="Group 30">
            <a:extLst>
              <a:ext uri="{FF2B5EF4-FFF2-40B4-BE49-F238E27FC236}">
                <a16:creationId xmlns:a16="http://schemas.microsoft.com/office/drawing/2014/main" id="{1EB48AF4-3873-1443-A0E7-B2433C978270}"/>
              </a:ext>
            </a:extLst>
          </p:cNvPr>
          <p:cNvGrpSpPr>
            <a:grpSpLocks/>
          </p:cNvGrpSpPr>
          <p:nvPr/>
        </p:nvGrpSpPr>
        <p:grpSpPr bwMode="auto">
          <a:xfrm>
            <a:off x="723900" y="1498600"/>
            <a:ext cx="2324100" cy="2552700"/>
            <a:chOff x="456" y="944"/>
            <a:chExt cx="1464" cy="1608"/>
          </a:xfrm>
        </p:grpSpPr>
        <p:sp>
          <p:nvSpPr>
            <p:cNvPr id="58454" name="Rectangle 13">
              <a:extLst>
                <a:ext uri="{FF2B5EF4-FFF2-40B4-BE49-F238E27FC236}">
                  <a16:creationId xmlns:a16="http://schemas.microsoft.com/office/drawing/2014/main" id="{1B2C52AE-DBDC-E749-BFAB-BD3559B99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" y="1704"/>
              <a:ext cx="60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9999"/>
                  </a:solidFill>
                </a:rPr>
                <a:t>fiber-reinf</a:t>
              </a:r>
              <a:endParaRPr lang="en-US" altLang="en-US" sz="2400" b="0"/>
            </a:p>
          </p:txBody>
        </p:sp>
        <p:grpSp>
          <p:nvGrpSpPr>
            <p:cNvPr id="58455" name="Group 17">
              <a:extLst>
                <a:ext uri="{FF2B5EF4-FFF2-40B4-BE49-F238E27FC236}">
                  <a16:creationId xmlns:a16="http://schemas.microsoft.com/office/drawing/2014/main" id="{F98A0CB7-C7BE-024C-A91A-53F8501ADC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" y="1124"/>
              <a:ext cx="112" cy="1208"/>
              <a:chOff x="456" y="1104"/>
              <a:chExt cx="112" cy="1208"/>
            </a:xfrm>
          </p:grpSpPr>
          <p:sp>
            <p:nvSpPr>
              <p:cNvPr id="58467" name="Freeform 15">
                <a:extLst>
                  <a:ext uri="{FF2B5EF4-FFF2-40B4-BE49-F238E27FC236}">
                    <a16:creationId xmlns:a16="http://schemas.microsoft.com/office/drawing/2014/main" id="{70F78FDE-6BD3-2E4D-873C-B30330662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" y="1104"/>
                <a:ext cx="112" cy="120"/>
              </a:xfrm>
              <a:custGeom>
                <a:avLst/>
                <a:gdLst>
                  <a:gd name="T0" fmla="*/ 56 w 112"/>
                  <a:gd name="T1" fmla="*/ 0 h 120"/>
                  <a:gd name="T2" fmla="*/ 112 w 112"/>
                  <a:gd name="T3" fmla="*/ 120 h 120"/>
                  <a:gd name="T4" fmla="*/ 56 w 112"/>
                  <a:gd name="T5" fmla="*/ 80 h 120"/>
                  <a:gd name="T6" fmla="*/ 0 w 112"/>
                  <a:gd name="T7" fmla="*/ 120 h 120"/>
                  <a:gd name="T8" fmla="*/ 56 w 112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"/>
                  <a:gd name="T16" fmla="*/ 0 h 120"/>
                  <a:gd name="T17" fmla="*/ 112 w 112"/>
                  <a:gd name="T18" fmla="*/ 120 h 1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" h="120">
                    <a:moveTo>
                      <a:pt x="56" y="0"/>
                    </a:moveTo>
                    <a:lnTo>
                      <a:pt x="112" y="120"/>
                    </a:lnTo>
                    <a:lnTo>
                      <a:pt x="56" y="80"/>
                    </a:lnTo>
                    <a:lnTo>
                      <a:pt x="0" y="12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68" name="Line 16">
                <a:extLst>
                  <a:ext uri="{FF2B5EF4-FFF2-40B4-BE49-F238E27FC236}">
                    <a16:creationId xmlns:a16="http://schemas.microsoft.com/office/drawing/2014/main" id="{27342EA2-530F-2849-BA17-318A27126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2" y="1184"/>
                <a:ext cx="1" cy="11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456" name="Line 18">
              <a:extLst>
                <a:ext uri="{FF2B5EF4-FFF2-40B4-BE49-F238E27FC236}">
                  <a16:creationId xmlns:a16="http://schemas.microsoft.com/office/drawing/2014/main" id="{CA44D0A0-08A4-434A-91F8-BAB596FD35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2" y="1272"/>
              <a:ext cx="424" cy="1040"/>
            </a:xfrm>
            <a:prstGeom prst="line">
              <a:avLst/>
            </a:prstGeom>
            <a:noFill/>
            <a:ln w="38100">
              <a:solidFill>
                <a:srgbClr val="99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57" name="Freeform 19">
              <a:extLst>
                <a:ext uri="{FF2B5EF4-FFF2-40B4-BE49-F238E27FC236}">
                  <a16:creationId xmlns:a16="http://schemas.microsoft.com/office/drawing/2014/main" id="{DEB5B6BE-975C-5843-BFDE-69D799F58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" y="1272"/>
              <a:ext cx="1360" cy="1032"/>
            </a:xfrm>
            <a:custGeom>
              <a:avLst/>
              <a:gdLst>
                <a:gd name="T0" fmla="*/ 248 w 1360"/>
                <a:gd name="T1" fmla="*/ 296 h 1032"/>
                <a:gd name="T2" fmla="*/ 368 w 1360"/>
                <a:gd name="T3" fmla="*/ 104 h 1032"/>
                <a:gd name="T4" fmla="*/ 464 w 1360"/>
                <a:gd name="T5" fmla="*/ 0 h 1032"/>
                <a:gd name="T6" fmla="*/ 512 w 1360"/>
                <a:gd name="T7" fmla="*/ 8 h 1032"/>
                <a:gd name="T8" fmla="*/ 536 w 1360"/>
                <a:gd name="T9" fmla="*/ 32 h 1032"/>
                <a:gd name="T10" fmla="*/ 560 w 1360"/>
                <a:gd name="T11" fmla="*/ 8 h 1032"/>
                <a:gd name="T12" fmla="*/ 576 w 1360"/>
                <a:gd name="T13" fmla="*/ 32 h 1032"/>
                <a:gd name="T14" fmla="*/ 584 w 1360"/>
                <a:gd name="T15" fmla="*/ 40 h 1032"/>
                <a:gd name="T16" fmla="*/ 608 w 1360"/>
                <a:gd name="T17" fmla="*/ 32 h 1032"/>
                <a:gd name="T18" fmla="*/ 672 w 1360"/>
                <a:gd name="T19" fmla="*/ 72 h 1032"/>
                <a:gd name="T20" fmla="*/ 712 w 1360"/>
                <a:gd name="T21" fmla="*/ 72 h 1032"/>
                <a:gd name="T22" fmla="*/ 752 w 1360"/>
                <a:gd name="T23" fmla="*/ 120 h 1032"/>
                <a:gd name="T24" fmla="*/ 760 w 1360"/>
                <a:gd name="T25" fmla="*/ 152 h 1032"/>
                <a:gd name="T26" fmla="*/ 800 w 1360"/>
                <a:gd name="T27" fmla="*/ 128 h 1032"/>
                <a:gd name="T28" fmla="*/ 840 w 1360"/>
                <a:gd name="T29" fmla="*/ 152 h 1032"/>
                <a:gd name="T30" fmla="*/ 856 w 1360"/>
                <a:gd name="T31" fmla="*/ 208 h 1032"/>
                <a:gd name="T32" fmla="*/ 928 w 1360"/>
                <a:gd name="T33" fmla="*/ 208 h 1032"/>
                <a:gd name="T34" fmla="*/ 976 w 1360"/>
                <a:gd name="T35" fmla="*/ 200 h 1032"/>
                <a:gd name="T36" fmla="*/ 992 w 1360"/>
                <a:gd name="T37" fmla="*/ 240 h 1032"/>
                <a:gd name="T38" fmla="*/ 992 w 1360"/>
                <a:gd name="T39" fmla="*/ 272 h 1032"/>
                <a:gd name="T40" fmla="*/ 1032 w 1360"/>
                <a:gd name="T41" fmla="*/ 264 h 1032"/>
                <a:gd name="T42" fmla="*/ 1064 w 1360"/>
                <a:gd name="T43" fmla="*/ 288 h 1032"/>
                <a:gd name="T44" fmla="*/ 1088 w 1360"/>
                <a:gd name="T45" fmla="*/ 312 h 1032"/>
                <a:gd name="T46" fmla="*/ 1136 w 1360"/>
                <a:gd name="T47" fmla="*/ 368 h 1032"/>
                <a:gd name="T48" fmla="*/ 1168 w 1360"/>
                <a:gd name="T49" fmla="*/ 384 h 1032"/>
                <a:gd name="T50" fmla="*/ 1200 w 1360"/>
                <a:gd name="T51" fmla="*/ 408 h 1032"/>
                <a:gd name="T52" fmla="*/ 1224 w 1360"/>
                <a:gd name="T53" fmla="*/ 440 h 1032"/>
                <a:gd name="T54" fmla="*/ 1240 w 1360"/>
                <a:gd name="T55" fmla="*/ 480 h 1032"/>
                <a:gd name="T56" fmla="*/ 1264 w 1360"/>
                <a:gd name="T57" fmla="*/ 496 h 1032"/>
                <a:gd name="T58" fmla="*/ 1280 w 1360"/>
                <a:gd name="T59" fmla="*/ 536 h 1032"/>
                <a:gd name="T60" fmla="*/ 1320 w 1360"/>
                <a:gd name="T61" fmla="*/ 552 h 1032"/>
                <a:gd name="T62" fmla="*/ 1352 w 1360"/>
                <a:gd name="T63" fmla="*/ 600 h 103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60"/>
                <a:gd name="T97" fmla="*/ 0 h 1032"/>
                <a:gd name="T98" fmla="*/ 1360 w 1360"/>
                <a:gd name="T99" fmla="*/ 1032 h 103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60" h="1032">
                  <a:moveTo>
                    <a:pt x="0" y="1032"/>
                  </a:moveTo>
                  <a:lnTo>
                    <a:pt x="248" y="296"/>
                  </a:lnTo>
                  <a:lnTo>
                    <a:pt x="296" y="208"/>
                  </a:lnTo>
                  <a:lnTo>
                    <a:pt x="368" y="104"/>
                  </a:lnTo>
                  <a:lnTo>
                    <a:pt x="424" y="32"/>
                  </a:lnTo>
                  <a:lnTo>
                    <a:pt x="464" y="0"/>
                  </a:lnTo>
                  <a:lnTo>
                    <a:pt x="488" y="0"/>
                  </a:lnTo>
                  <a:lnTo>
                    <a:pt x="512" y="8"/>
                  </a:lnTo>
                  <a:lnTo>
                    <a:pt x="520" y="24"/>
                  </a:lnTo>
                  <a:lnTo>
                    <a:pt x="536" y="32"/>
                  </a:lnTo>
                  <a:lnTo>
                    <a:pt x="544" y="16"/>
                  </a:lnTo>
                  <a:lnTo>
                    <a:pt x="560" y="8"/>
                  </a:lnTo>
                  <a:lnTo>
                    <a:pt x="576" y="16"/>
                  </a:lnTo>
                  <a:lnTo>
                    <a:pt x="576" y="32"/>
                  </a:lnTo>
                  <a:lnTo>
                    <a:pt x="576" y="40"/>
                  </a:lnTo>
                  <a:lnTo>
                    <a:pt x="584" y="40"/>
                  </a:lnTo>
                  <a:lnTo>
                    <a:pt x="592" y="32"/>
                  </a:lnTo>
                  <a:lnTo>
                    <a:pt x="608" y="32"/>
                  </a:lnTo>
                  <a:lnTo>
                    <a:pt x="624" y="48"/>
                  </a:lnTo>
                  <a:lnTo>
                    <a:pt x="672" y="72"/>
                  </a:lnTo>
                  <a:lnTo>
                    <a:pt x="688" y="72"/>
                  </a:lnTo>
                  <a:lnTo>
                    <a:pt x="712" y="72"/>
                  </a:lnTo>
                  <a:lnTo>
                    <a:pt x="736" y="88"/>
                  </a:lnTo>
                  <a:lnTo>
                    <a:pt x="752" y="120"/>
                  </a:lnTo>
                  <a:lnTo>
                    <a:pt x="752" y="144"/>
                  </a:lnTo>
                  <a:lnTo>
                    <a:pt x="760" y="152"/>
                  </a:lnTo>
                  <a:lnTo>
                    <a:pt x="784" y="136"/>
                  </a:lnTo>
                  <a:lnTo>
                    <a:pt x="800" y="128"/>
                  </a:lnTo>
                  <a:lnTo>
                    <a:pt x="824" y="128"/>
                  </a:lnTo>
                  <a:lnTo>
                    <a:pt x="840" y="152"/>
                  </a:lnTo>
                  <a:lnTo>
                    <a:pt x="848" y="184"/>
                  </a:lnTo>
                  <a:lnTo>
                    <a:pt x="856" y="208"/>
                  </a:lnTo>
                  <a:lnTo>
                    <a:pt x="896" y="208"/>
                  </a:lnTo>
                  <a:lnTo>
                    <a:pt x="928" y="208"/>
                  </a:lnTo>
                  <a:lnTo>
                    <a:pt x="944" y="192"/>
                  </a:lnTo>
                  <a:lnTo>
                    <a:pt x="976" y="200"/>
                  </a:lnTo>
                  <a:lnTo>
                    <a:pt x="992" y="216"/>
                  </a:lnTo>
                  <a:lnTo>
                    <a:pt x="992" y="240"/>
                  </a:lnTo>
                  <a:lnTo>
                    <a:pt x="992" y="264"/>
                  </a:lnTo>
                  <a:lnTo>
                    <a:pt x="992" y="272"/>
                  </a:lnTo>
                  <a:lnTo>
                    <a:pt x="1016" y="264"/>
                  </a:lnTo>
                  <a:lnTo>
                    <a:pt x="1032" y="264"/>
                  </a:lnTo>
                  <a:lnTo>
                    <a:pt x="1056" y="280"/>
                  </a:lnTo>
                  <a:lnTo>
                    <a:pt x="1064" y="288"/>
                  </a:lnTo>
                  <a:lnTo>
                    <a:pt x="1080" y="296"/>
                  </a:lnTo>
                  <a:lnTo>
                    <a:pt x="1088" y="312"/>
                  </a:lnTo>
                  <a:lnTo>
                    <a:pt x="1136" y="352"/>
                  </a:lnTo>
                  <a:lnTo>
                    <a:pt x="1136" y="368"/>
                  </a:lnTo>
                  <a:lnTo>
                    <a:pt x="1152" y="376"/>
                  </a:lnTo>
                  <a:lnTo>
                    <a:pt x="1168" y="384"/>
                  </a:lnTo>
                  <a:lnTo>
                    <a:pt x="1176" y="400"/>
                  </a:lnTo>
                  <a:lnTo>
                    <a:pt x="1200" y="408"/>
                  </a:lnTo>
                  <a:lnTo>
                    <a:pt x="1224" y="432"/>
                  </a:lnTo>
                  <a:lnTo>
                    <a:pt x="1224" y="440"/>
                  </a:lnTo>
                  <a:lnTo>
                    <a:pt x="1240" y="440"/>
                  </a:lnTo>
                  <a:lnTo>
                    <a:pt x="1240" y="480"/>
                  </a:lnTo>
                  <a:lnTo>
                    <a:pt x="1248" y="488"/>
                  </a:lnTo>
                  <a:lnTo>
                    <a:pt x="1264" y="496"/>
                  </a:lnTo>
                  <a:lnTo>
                    <a:pt x="1272" y="520"/>
                  </a:lnTo>
                  <a:lnTo>
                    <a:pt x="1280" y="536"/>
                  </a:lnTo>
                  <a:lnTo>
                    <a:pt x="1304" y="544"/>
                  </a:lnTo>
                  <a:lnTo>
                    <a:pt x="1320" y="552"/>
                  </a:lnTo>
                  <a:lnTo>
                    <a:pt x="1336" y="568"/>
                  </a:lnTo>
                  <a:lnTo>
                    <a:pt x="1352" y="600"/>
                  </a:lnTo>
                  <a:lnTo>
                    <a:pt x="1360" y="632"/>
                  </a:lnTo>
                </a:path>
              </a:pathLst>
            </a:custGeom>
            <a:noFill/>
            <a:ln w="381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58" name="Freeform 20">
              <a:extLst>
                <a:ext uri="{FF2B5EF4-FFF2-40B4-BE49-F238E27FC236}">
                  <a16:creationId xmlns:a16="http://schemas.microsoft.com/office/drawing/2014/main" id="{1A81CAEC-B21D-104E-93B1-22377C22B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1288"/>
              <a:ext cx="1352" cy="1032"/>
            </a:xfrm>
            <a:custGeom>
              <a:avLst/>
              <a:gdLst>
                <a:gd name="T0" fmla="*/ 0 w 1352"/>
                <a:gd name="T1" fmla="*/ 1032 h 1032"/>
                <a:gd name="T2" fmla="*/ 240 w 1352"/>
                <a:gd name="T3" fmla="*/ 288 h 1032"/>
                <a:gd name="T4" fmla="*/ 288 w 1352"/>
                <a:gd name="T5" fmla="*/ 208 h 1032"/>
                <a:gd name="T6" fmla="*/ 360 w 1352"/>
                <a:gd name="T7" fmla="*/ 96 h 1032"/>
                <a:gd name="T8" fmla="*/ 424 w 1352"/>
                <a:gd name="T9" fmla="*/ 32 h 1032"/>
                <a:gd name="T10" fmla="*/ 456 w 1352"/>
                <a:gd name="T11" fmla="*/ 0 h 1032"/>
                <a:gd name="T12" fmla="*/ 480 w 1352"/>
                <a:gd name="T13" fmla="*/ 0 h 1032"/>
                <a:gd name="T14" fmla="*/ 504 w 1352"/>
                <a:gd name="T15" fmla="*/ 0 h 1032"/>
                <a:gd name="T16" fmla="*/ 512 w 1352"/>
                <a:gd name="T17" fmla="*/ 16 h 1032"/>
                <a:gd name="T18" fmla="*/ 528 w 1352"/>
                <a:gd name="T19" fmla="*/ 24 h 1032"/>
                <a:gd name="T20" fmla="*/ 544 w 1352"/>
                <a:gd name="T21" fmla="*/ 16 h 1032"/>
                <a:gd name="T22" fmla="*/ 560 w 1352"/>
                <a:gd name="T23" fmla="*/ 8 h 1032"/>
                <a:gd name="T24" fmla="*/ 576 w 1352"/>
                <a:gd name="T25" fmla="*/ 8 h 1032"/>
                <a:gd name="T26" fmla="*/ 576 w 1352"/>
                <a:gd name="T27" fmla="*/ 24 h 1032"/>
                <a:gd name="T28" fmla="*/ 576 w 1352"/>
                <a:gd name="T29" fmla="*/ 40 h 1032"/>
                <a:gd name="T30" fmla="*/ 584 w 1352"/>
                <a:gd name="T31" fmla="*/ 32 h 1032"/>
                <a:gd name="T32" fmla="*/ 600 w 1352"/>
                <a:gd name="T33" fmla="*/ 24 h 1032"/>
                <a:gd name="T34" fmla="*/ 616 w 1352"/>
                <a:gd name="T35" fmla="*/ 40 h 1032"/>
                <a:gd name="T36" fmla="*/ 664 w 1352"/>
                <a:gd name="T37" fmla="*/ 72 h 1032"/>
                <a:gd name="T38" fmla="*/ 688 w 1352"/>
                <a:gd name="T39" fmla="*/ 72 h 1032"/>
                <a:gd name="T40" fmla="*/ 712 w 1352"/>
                <a:gd name="T41" fmla="*/ 72 h 1032"/>
                <a:gd name="T42" fmla="*/ 728 w 1352"/>
                <a:gd name="T43" fmla="*/ 88 h 1032"/>
                <a:gd name="T44" fmla="*/ 744 w 1352"/>
                <a:gd name="T45" fmla="*/ 112 h 1032"/>
                <a:gd name="T46" fmla="*/ 744 w 1352"/>
                <a:gd name="T47" fmla="*/ 144 h 1032"/>
                <a:gd name="T48" fmla="*/ 752 w 1352"/>
                <a:gd name="T49" fmla="*/ 152 h 1032"/>
                <a:gd name="T50" fmla="*/ 776 w 1352"/>
                <a:gd name="T51" fmla="*/ 136 h 1032"/>
                <a:gd name="T52" fmla="*/ 792 w 1352"/>
                <a:gd name="T53" fmla="*/ 128 h 1032"/>
                <a:gd name="T54" fmla="*/ 816 w 1352"/>
                <a:gd name="T55" fmla="*/ 128 h 1032"/>
                <a:gd name="T56" fmla="*/ 832 w 1352"/>
                <a:gd name="T57" fmla="*/ 144 h 1032"/>
                <a:gd name="T58" fmla="*/ 840 w 1352"/>
                <a:gd name="T59" fmla="*/ 176 h 1032"/>
                <a:gd name="T60" fmla="*/ 856 w 1352"/>
                <a:gd name="T61" fmla="*/ 208 h 1032"/>
                <a:gd name="T62" fmla="*/ 888 w 1352"/>
                <a:gd name="T63" fmla="*/ 208 h 1032"/>
                <a:gd name="T64" fmla="*/ 920 w 1352"/>
                <a:gd name="T65" fmla="*/ 208 h 1032"/>
                <a:gd name="T66" fmla="*/ 936 w 1352"/>
                <a:gd name="T67" fmla="*/ 192 h 1032"/>
                <a:gd name="T68" fmla="*/ 968 w 1352"/>
                <a:gd name="T69" fmla="*/ 192 h 1032"/>
                <a:gd name="T70" fmla="*/ 992 w 1352"/>
                <a:gd name="T71" fmla="*/ 216 h 1032"/>
                <a:gd name="T72" fmla="*/ 984 w 1352"/>
                <a:gd name="T73" fmla="*/ 232 h 1032"/>
                <a:gd name="T74" fmla="*/ 992 w 1352"/>
                <a:gd name="T75" fmla="*/ 256 h 1032"/>
                <a:gd name="T76" fmla="*/ 992 w 1352"/>
                <a:gd name="T77" fmla="*/ 264 h 1032"/>
                <a:gd name="T78" fmla="*/ 1008 w 1352"/>
                <a:gd name="T79" fmla="*/ 264 h 1032"/>
                <a:gd name="T80" fmla="*/ 1024 w 1352"/>
                <a:gd name="T81" fmla="*/ 256 h 1032"/>
                <a:gd name="T82" fmla="*/ 1048 w 1352"/>
                <a:gd name="T83" fmla="*/ 280 h 1032"/>
                <a:gd name="T84" fmla="*/ 1056 w 1352"/>
                <a:gd name="T85" fmla="*/ 288 h 1032"/>
                <a:gd name="T86" fmla="*/ 1072 w 1352"/>
                <a:gd name="T87" fmla="*/ 296 h 1032"/>
                <a:gd name="T88" fmla="*/ 1080 w 1352"/>
                <a:gd name="T89" fmla="*/ 312 h 1032"/>
                <a:gd name="T90" fmla="*/ 1128 w 1352"/>
                <a:gd name="T91" fmla="*/ 344 h 1032"/>
                <a:gd name="T92" fmla="*/ 1128 w 1352"/>
                <a:gd name="T93" fmla="*/ 360 h 1032"/>
                <a:gd name="T94" fmla="*/ 1152 w 1352"/>
                <a:gd name="T95" fmla="*/ 368 h 1032"/>
                <a:gd name="T96" fmla="*/ 1160 w 1352"/>
                <a:gd name="T97" fmla="*/ 384 h 1032"/>
                <a:gd name="T98" fmla="*/ 1168 w 1352"/>
                <a:gd name="T99" fmla="*/ 392 h 1032"/>
                <a:gd name="T100" fmla="*/ 1192 w 1352"/>
                <a:gd name="T101" fmla="*/ 400 h 1032"/>
                <a:gd name="T102" fmla="*/ 1216 w 1352"/>
                <a:gd name="T103" fmla="*/ 432 h 1032"/>
                <a:gd name="T104" fmla="*/ 1232 w 1352"/>
                <a:gd name="T105" fmla="*/ 432 h 1032"/>
                <a:gd name="T106" fmla="*/ 1232 w 1352"/>
                <a:gd name="T107" fmla="*/ 472 h 1032"/>
                <a:gd name="T108" fmla="*/ 1240 w 1352"/>
                <a:gd name="T109" fmla="*/ 480 h 1032"/>
                <a:gd name="T110" fmla="*/ 1264 w 1352"/>
                <a:gd name="T111" fmla="*/ 488 h 1032"/>
                <a:gd name="T112" fmla="*/ 1264 w 1352"/>
                <a:gd name="T113" fmla="*/ 520 h 1032"/>
                <a:gd name="T114" fmla="*/ 1272 w 1352"/>
                <a:gd name="T115" fmla="*/ 528 h 1032"/>
                <a:gd name="T116" fmla="*/ 1296 w 1352"/>
                <a:gd name="T117" fmla="*/ 536 h 1032"/>
                <a:gd name="T118" fmla="*/ 1312 w 1352"/>
                <a:gd name="T119" fmla="*/ 552 h 1032"/>
                <a:gd name="T120" fmla="*/ 1328 w 1352"/>
                <a:gd name="T121" fmla="*/ 568 h 1032"/>
                <a:gd name="T122" fmla="*/ 1344 w 1352"/>
                <a:gd name="T123" fmla="*/ 600 h 1032"/>
                <a:gd name="T124" fmla="*/ 1352 w 1352"/>
                <a:gd name="T125" fmla="*/ 632 h 103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52"/>
                <a:gd name="T190" fmla="*/ 0 h 1032"/>
                <a:gd name="T191" fmla="*/ 1352 w 1352"/>
                <a:gd name="T192" fmla="*/ 1032 h 103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52" h="1032">
                  <a:moveTo>
                    <a:pt x="0" y="1032"/>
                  </a:moveTo>
                  <a:lnTo>
                    <a:pt x="240" y="288"/>
                  </a:lnTo>
                  <a:lnTo>
                    <a:pt x="288" y="208"/>
                  </a:lnTo>
                  <a:lnTo>
                    <a:pt x="360" y="96"/>
                  </a:lnTo>
                  <a:lnTo>
                    <a:pt x="424" y="32"/>
                  </a:lnTo>
                  <a:lnTo>
                    <a:pt x="456" y="0"/>
                  </a:lnTo>
                  <a:lnTo>
                    <a:pt x="480" y="0"/>
                  </a:lnTo>
                  <a:lnTo>
                    <a:pt x="504" y="0"/>
                  </a:lnTo>
                  <a:lnTo>
                    <a:pt x="512" y="16"/>
                  </a:lnTo>
                  <a:lnTo>
                    <a:pt x="528" y="24"/>
                  </a:lnTo>
                  <a:lnTo>
                    <a:pt x="544" y="16"/>
                  </a:lnTo>
                  <a:lnTo>
                    <a:pt x="560" y="8"/>
                  </a:lnTo>
                  <a:lnTo>
                    <a:pt x="576" y="8"/>
                  </a:lnTo>
                  <a:lnTo>
                    <a:pt x="576" y="24"/>
                  </a:lnTo>
                  <a:lnTo>
                    <a:pt x="576" y="40"/>
                  </a:lnTo>
                  <a:lnTo>
                    <a:pt x="584" y="32"/>
                  </a:lnTo>
                  <a:lnTo>
                    <a:pt x="600" y="24"/>
                  </a:lnTo>
                  <a:lnTo>
                    <a:pt x="616" y="40"/>
                  </a:lnTo>
                  <a:lnTo>
                    <a:pt x="664" y="72"/>
                  </a:lnTo>
                  <a:lnTo>
                    <a:pt x="688" y="72"/>
                  </a:lnTo>
                  <a:lnTo>
                    <a:pt x="712" y="72"/>
                  </a:lnTo>
                  <a:lnTo>
                    <a:pt x="728" y="88"/>
                  </a:lnTo>
                  <a:lnTo>
                    <a:pt x="744" y="112"/>
                  </a:lnTo>
                  <a:lnTo>
                    <a:pt x="744" y="144"/>
                  </a:lnTo>
                  <a:lnTo>
                    <a:pt x="752" y="152"/>
                  </a:lnTo>
                  <a:lnTo>
                    <a:pt x="776" y="136"/>
                  </a:lnTo>
                  <a:lnTo>
                    <a:pt x="792" y="128"/>
                  </a:lnTo>
                  <a:lnTo>
                    <a:pt x="816" y="128"/>
                  </a:lnTo>
                  <a:lnTo>
                    <a:pt x="832" y="144"/>
                  </a:lnTo>
                  <a:lnTo>
                    <a:pt x="840" y="176"/>
                  </a:lnTo>
                  <a:lnTo>
                    <a:pt x="856" y="208"/>
                  </a:lnTo>
                  <a:lnTo>
                    <a:pt x="888" y="208"/>
                  </a:lnTo>
                  <a:lnTo>
                    <a:pt x="920" y="208"/>
                  </a:lnTo>
                  <a:lnTo>
                    <a:pt x="936" y="192"/>
                  </a:lnTo>
                  <a:lnTo>
                    <a:pt x="968" y="192"/>
                  </a:lnTo>
                  <a:lnTo>
                    <a:pt x="992" y="216"/>
                  </a:lnTo>
                  <a:lnTo>
                    <a:pt x="984" y="232"/>
                  </a:lnTo>
                  <a:lnTo>
                    <a:pt x="992" y="256"/>
                  </a:lnTo>
                  <a:lnTo>
                    <a:pt x="992" y="264"/>
                  </a:lnTo>
                  <a:lnTo>
                    <a:pt x="1008" y="264"/>
                  </a:lnTo>
                  <a:lnTo>
                    <a:pt x="1024" y="256"/>
                  </a:lnTo>
                  <a:lnTo>
                    <a:pt x="1048" y="280"/>
                  </a:lnTo>
                  <a:lnTo>
                    <a:pt x="1056" y="288"/>
                  </a:lnTo>
                  <a:lnTo>
                    <a:pt x="1072" y="296"/>
                  </a:lnTo>
                  <a:lnTo>
                    <a:pt x="1080" y="312"/>
                  </a:lnTo>
                  <a:lnTo>
                    <a:pt x="1128" y="344"/>
                  </a:lnTo>
                  <a:lnTo>
                    <a:pt x="1128" y="360"/>
                  </a:lnTo>
                  <a:lnTo>
                    <a:pt x="1152" y="368"/>
                  </a:lnTo>
                  <a:lnTo>
                    <a:pt x="1160" y="384"/>
                  </a:lnTo>
                  <a:lnTo>
                    <a:pt x="1168" y="392"/>
                  </a:lnTo>
                  <a:lnTo>
                    <a:pt x="1192" y="400"/>
                  </a:lnTo>
                  <a:lnTo>
                    <a:pt x="1216" y="432"/>
                  </a:lnTo>
                  <a:lnTo>
                    <a:pt x="1232" y="432"/>
                  </a:lnTo>
                  <a:lnTo>
                    <a:pt x="1232" y="472"/>
                  </a:lnTo>
                  <a:lnTo>
                    <a:pt x="1240" y="480"/>
                  </a:lnTo>
                  <a:lnTo>
                    <a:pt x="1264" y="488"/>
                  </a:lnTo>
                  <a:lnTo>
                    <a:pt x="1264" y="520"/>
                  </a:lnTo>
                  <a:lnTo>
                    <a:pt x="1272" y="528"/>
                  </a:lnTo>
                  <a:lnTo>
                    <a:pt x="1296" y="536"/>
                  </a:lnTo>
                  <a:lnTo>
                    <a:pt x="1312" y="552"/>
                  </a:lnTo>
                  <a:lnTo>
                    <a:pt x="1328" y="568"/>
                  </a:lnTo>
                  <a:lnTo>
                    <a:pt x="1344" y="600"/>
                  </a:lnTo>
                  <a:lnTo>
                    <a:pt x="1352" y="632"/>
                  </a:lnTo>
                </a:path>
              </a:pathLst>
            </a:custGeom>
            <a:noFill/>
            <a:ln w="381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59" name="Rectangle 21">
              <a:extLst>
                <a:ext uri="{FF2B5EF4-FFF2-40B4-BE49-F238E27FC236}">
                  <a16:creationId xmlns:a16="http://schemas.microsoft.com/office/drawing/2014/main" id="{DA6B7AAF-83A7-2D47-BCDE-799A45523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" y="1944"/>
              <a:ext cx="4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660066"/>
                  </a:solidFill>
                </a:rPr>
                <a:t>un-reinf</a:t>
              </a:r>
              <a:endParaRPr lang="en-US" altLang="en-US" sz="2400" b="0"/>
            </a:p>
          </p:txBody>
        </p:sp>
        <p:sp>
          <p:nvSpPr>
            <p:cNvPr id="58460" name="Rectangle 22">
              <a:extLst>
                <a:ext uri="{FF2B5EF4-FFF2-40B4-BE49-F238E27FC236}">
                  <a16:creationId xmlns:a16="http://schemas.microsoft.com/office/drawing/2014/main" id="{1D8DA6AF-E71A-624E-879F-D59DE5560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" y="1064"/>
              <a:ext cx="79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990000"/>
                  </a:solidFill>
                </a:rPr>
                <a:t>particle-reinf</a:t>
              </a:r>
              <a:endParaRPr lang="en-US" altLang="en-US" sz="2400" b="0"/>
            </a:p>
          </p:txBody>
        </p:sp>
        <p:sp>
          <p:nvSpPr>
            <p:cNvPr id="58461" name="Rectangle 23">
              <a:extLst>
                <a:ext uri="{FF2B5EF4-FFF2-40B4-BE49-F238E27FC236}">
                  <a16:creationId xmlns:a16="http://schemas.microsoft.com/office/drawing/2014/main" id="{6C458ED4-39FD-7840-B4B5-B0650746A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944"/>
              <a:ext cx="40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Force</a:t>
              </a:r>
              <a:endParaRPr lang="en-US" altLang="en-US" sz="2400" b="0"/>
            </a:p>
          </p:txBody>
        </p:sp>
        <p:sp>
          <p:nvSpPr>
            <p:cNvPr id="58462" name="Rectangle 24">
              <a:extLst>
                <a:ext uri="{FF2B5EF4-FFF2-40B4-BE49-F238E27FC236}">
                  <a16:creationId xmlns:a16="http://schemas.microsoft.com/office/drawing/2014/main" id="{FB5F22FA-60E1-354F-B4CC-D25858F31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2360"/>
              <a:ext cx="136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Bend displacement</a:t>
              </a:r>
              <a:endParaRPr lang="en-US" altLang="en-US" sz="2400" b="0"/>
            </a:p>
          </p:txBody>
        </p:sp>
        <p:grpSp>
          <p:nvGrpSpPr>
            <p:cNvPr id="58463" name="Group 28">
              <a:extLst>
                <a:ext uri="{FF2B5EF4-FFF2-40B4-BE49-F238E27FC236}">
                  <a16:creationId xmlns:a16="http://schemas.microsoft.com/office/drawing/2014/main" id="{0B1B05C9-DD2C-A94F-9559-91A7BD4006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" y="2264"/>
              <a:ext cx="1400" cy="112"/>
              <a:chOff x="520" y="2264"/>
              <a:chExt cx="1400" cy="112"/>
            </a:xfrm>
          </p:grpSpPr>
          <p:sp>
            <p:nvSpPr>
              <p:cNvPr id="58465" name="Freeform 26">
                <a:extLst>
                  <a:ext uri="{FF2B5EF4-FFF2-40B4-BE49-F238E27FC236}">
                    <a16:creationId xmlns:a16="http://schemas.microsoft.com/office/drawing/2014/main" id="{B268A3A5-1BE4-9B44-8183-B01629922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0" y="2264"/>
                <a:ext cx="120" cy="112"/>
              </a:xfrm>
              <a:custGeom>
                <a:avLst/>
                <a:gdLst>
                  <a:gd name="T0" fmla="*/ 120 w 120"/>
                  <a:gd name="T1" fmla="*/ 56 h 112"/>
                  <a:gd name="T2" fmla="*/ 0 w 120"/>
                  <a:gd name="T3" fmla="*/ 112 h 112"/>
                  <a:gd name="T4" fmla="*/ 40 w 120"/>
                  <a:gd name="T5" fmla="*/ 56 h 112"/>
                  <a:gd name="T6" fmla="*/ 0 w 120"/>
                  <a:gd name="T7" fmla="*/ 0 h 112"/>
                  <a:gd name="T8" fmla="*/ 120 w 120"/>
                  <a:gd name="T9" fmla="*/ 56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112"/>
                  <a:gd name="T17" fmla="*/ 120 w 120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112">
                    <a:moveTo>
                      <a:pt x="120" y="56"/>
                    </a:moveTo>
                    <a:lnTo>
                      <a:pt x="0" y="112"/>
                    </a:lnTo>
                    <a:lnTo>
                      <a:pt x="40" y="56"/>
                    </a:lnTo>
                    <a:lnTo>
                      <a:pt x="0" y="0"/>
                    </a:lnTo>
                    <a:lnTo>
                      <a:pt x="12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66" name="Line 27">
                <a:extLst>
                  <a:ext uri="{FF2B5EF4-FFF2-40B4-BE49-F238E27FC236}">
                    <a16:creationId xmlns:a16="http://schemas.microsoft.com/office/drawing/2014/main" id="{B05CE8AA-AE3A-9349-AE9F-CE43758DA3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0" y="2320"/>
                <a:ext cx="1320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464" name="Line 29">
              <a:extLst>
                <a:ext uri="{FF2B5EF4-FFF2-40B4-BE49-F238E27FC236}">
                  <a16:creationId xmlns:a16="http://schemas.microsoft.com/office/drawing/2014/main" id="{FEC2EF0A-C245-0C47-9C65-9DB17B5E78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" y="1752"/>
              <a:ext cx="312" cy="568"/>
            </a:xfrm>
            <a:prstGeom prst="line">
              <a:avLst/>
            </a:prstGeom>
            <a:noFill/>
            <a:ln w="508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87">
            <a:extLst>
              <a:ext uri="{FF2B5EF4-FFF2-40B4-BE49-F238E27FC236}">
                <a16:creationId xmlns:a16="http://schemas.microsoft.com/office/drawing/2014/main" id="{093EC0F1-6C76-E74E-95F9-FE3BF98A6B20}"/>
              </a:ext>
            </a:extLst>
          </p:cNvPr>
          <p:cNvGrpSpPr>
            <a:grpSpLocks/>
          </p:cNvGrpSpPr>
          <p:nvPr/>
        </p:nvGrpSpPr>
        <p:grpSpPr bwMode="auto">
          <a:xfrm>
            <a:off x="4279900" y="1143000"/>
            <a:ext cx="3932238" cy="3200400"/>
            <a:chOff x="2696" y="720"/>
            <a:chExt cx="2477" cy="2016"/>
          </a:xfrm>
        </p:grpSpPr>
        <p:sp>
          <p:nvSpPr>
            <p:cNvPr id="58415" name="Rectangle 4">
              <a:extLst>
                <a:ext uri="{FF2B5EF4-FFF2-40B4-BE49-F238E27FC236}">
                  <a16:creationId xmlns:a16="http://schemas.microsoft.com/office/drawing/2014/main" id="{F98F5F80-21EF-1647-9C2A-912A113C1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193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/>
                <a:t>•  PMCs:</a:t>
              </a:r>
              <a:r>
                <a:rPr lang="en-US" altLang="en-US" sz="2200" b="0"/>
                <a:t>  Increased </a:t>
              </a:r>
              <a:r>
                <a:rPr lang="en-US" altLang="en-US" sz="2200" b="0" i="1"/>
                <a:t>E</a:t>
              </a:r>
              <a:r>
                <a:rPr lang="en-US" altLang="en-US" sz="2200" b="0"/>
                <a:t>/</a:t>
              </a:r>
              <a:r>
                <a:rPr lang="en-US" altLang="en-US" sz="2200" b="0">
                  <a:latin typeface="Symbol" pitchFamily="2" charset="2"/>
                </a:rPr>
                <a:t>r</a:t>
              </a:r>
              <a:endParaRPr lang="en-US" altLang="en-US" sz="2400" b="0"/>
            </a:p>
          </p:txBody>
        </p:sp>
        <p:sp>
          <p:nvSpPr>
            <p:cNvPr id="58416" name="Rectangle 33">
              <a:extLst>
                <a:ext uri="{FF2B5EF4-FFF2-40B4-BE49-F238E27FC236}">
                  <a16:creationId xmlns:a16="http://schemas.microsoft.com/office/drawing/2014/main" id="{ECED7CE3-149C-AB49-BBF4-EB28A368A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6" y="1168"/>
              <a:ext cx="5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 i="1">
                  <a:solidFill>
                    <a:srgbClr val="000000"/>
                  </a:solidFill>
                </a:rPr>
                <a:t>E</a:t>
              </a:r>
              <a:r>
                <a:rPr lang="en-US" altLang="en-US" sz="2000" b="0">
                  <a:solidFill>
                    <a:srgbClr val="000000"/>
                  </a:solidFill>
                </a:rPr>
                <a:t>(GPa)</a:t>
              </a:r>
              <a:endParaRPr lang="en-US" altLang="en-US" sz="2400" b="0"/>
            </a:p>
          </p:txBody>
        </p:sp>
        <p:sp>
          <p:nvSpPr>
            <p:cNvPr id="58417" name="Line 34">
              <a:extLst>
                <a:ext uri="{FF2B5EF4-FFF2-40B4-BE49-F238E27FC236}">
                  <a16:creationId xmlns:a16="http://schemas.microsoft.com/office/drawing/2014/main" id="{561941BC-CB3F-FE41-9B8F-54546A640D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6" y="1197"/>
              <a:ext cx="1256" cy="601"/>
            </a:xfrm>
            <a:prstGeom prst="line">
              <a:avLst/>
            </a:prstGeom>
            <a:noFill/>
            <a:ln w="50800">
              <a:solidFill>
                <a:srgbClr val="77777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18" name="Rectangle 35">
              <a:extLst>
                <a:ext uri="{FF2B5EF4-FFF2-40B4-BE49-F238E27FC236}">
                  <a16:creationId xmlns:a16="http://schemas.microsoft.com/office/drawing/2014/main" id="{FD9AC400-9BF3-FA46-B494-95606E760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6" y="1100"/>
              <a:ext cx="1256" cy="1280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58419" name="Line 37">
              <a:extLst>
                <a:ext uri="{FF2B5EF4-FFF2-40B4-BE49-F238E27FC236}">
                  <a16:creationId xmlns:a16="http://schemas.microsoft.com/office/drawing/2014/main" id="{1E4144E0-6913-6145-8203-A6206CB819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8" y="1608"/>
              <a:ext cx="8" cy="1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20" name="Line 44">
              <a:extLst>
                <a:ext uri="{FF2B5EF4-FFF2-40B4-BE49-F238E27FC236}">
                  <a16:creationId xmlns:a16="http://schemas.microsoft.com/office/drawing/2014/main" id="{ADF15805-B82A-D746-A501-9E5867E5BD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0" y="2344"/>
              <a:ext cx="1" cy="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21" name="Line 45">
              <a:extLst>
                <a:ext uri="{FF2B5EF4-FFF2-40B4-BE49-F238E27FC236}">
                  <a16:creationId xmlns:a16="http://schemas.microsoft.com/office/drawing/2014/main" id="{86526E98-3129-4A46-8E76-67BE7B32F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44" y="2344"/>
              <a:ext cx="1" cy="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22" name="Line 46">
              <a:extLst>
                <a:ext uri="{FF2B5EF4-FFF2-40B4-BE49-F238E27FC236}">
                  <a16:creationId xmlns:a16="http://schemas.microsoft.com/office/drawing/2014/main" id="{ABACD554-9350-E549-8E67-2F915B2F29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4" y="2336"/>
              <a:ext cx="1" cy="4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23" name="Line 47">
              <a:extLst>
                <a:ext uri="{FF2B5EF4-FFF2-40B4-BE49-F238E27FC236}">
                  <a16:creationId xmlns:a16="http://schemas.microsoft.com/office/drawing/2014/main" id="{C166AC7B-ECCB-874A-93DC-74A96B4E16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8" y="2336"/>
              <a:ext cx="1" cy="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24" name="Line 49">
              <a:extLst>
                <a:ext uri="{FF2B5EF4-FFF2-40B4-BE49-F238E27FC236}">
                  <a16:creationId xmlns:a16="http://schemas.microsoft.com/office/drawing/2014/main" id="{DFC49BF3-5657-964D-B0C0-9416A7C3E8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2" y="2120"/>
              <a:ext cx="4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25" name="Line 50">
              <a:extLst>
                <a:ext uri="{FF2B5EF4-FFF2-40B4-BE49-F238E27FC236}">
                  <a16:creationId xmlns:a16="http://schemas.microsoft.com/office/drawing/2014/main" id="{407A22AD-3C2A-0E4F-832A-636C7E923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2" y="1864"/>
              <a:ext cx="4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26" name="Line 51">
              <a:extLst>
                <a:ext uri="{FF2B5EF4-FFF2-40B4-BE49-F238E27FC236}">
                  <a16:creationId xmlns:a16="http://schemas.microsoft.com/office/drawing/2014/main" id="{BFFDD275-197B-A74B-B302-92F0B64A1B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2" y="1616"/>
              <a:ext cx="4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27" name="Line 52">
              <a:extLst>
                <a:ext uri="{FF2B5EF4-FFF2-40B4-BE49-F238E27FC236}">
                  <a16:creationId xmlns:a16="http://schemas.microsoft.com/office/drawing/2014/main" id="{7425F07B-3549-CD42-A9A6-0639F09E0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2" y="1368"/>
              <a:ext cx="40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28" name="Rectangle 53">
              <a:extLst>
                <a:ext uri="{FF2B5EF4-FFF2-40B4-BE49-F238E27FC236}">
                  <a16:creationId xmlns:a16="http://schemas.microsoft.com/office/drawing/2014/main" id="{3BAF76C5-0A18-2E46-B82E-E467E1B4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2072"/>
              <a:ext cx="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/>
            </a:p>
          </p:txBody>
        </p:sp>
        <p:sp>
          <p:nvSpPr>
            <p:cNvPr id="58429" name="Rectangle 54">
              <a:extLst>
                <a:ext uri="{FF2B5EF4-FFF2-40B4-BE49-F238E27FC236}">
                  <a16:creationId xmlns:a16="http://schemas.microsoft.com/office/drawing/2014/main" id="{8C77C30B-F8A0-2F42-9A51-0065280B1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216"/>
              <a:ext cx="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 i="1"/>
            </a:p>
          </p:txBody>
        </p:sp>
        <p:sp>
          <p:nvSpPr>
            <p:cNvPr id="58430" name="Rectangle 55">
              <a:extLst>
                <a:ext uri="{FF2B5EF4-FFF2-40B4-BE49-F238E27FC236}">
                  <a16:creationId xmlns:a16="http://schemas.microsoft.com/office/drawing/2014/main" id="{832872E6-C8EF-9445-B5D7-629C8C4CD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2" y="2544"/>
              <a:ext cx="13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Density, </a:t>
              </a:r>
              <a:r>
                <a:rPr lang="en-US" altLang="en-US" sz="2000" b="0">
                  <a:solidFill>
                    <a:srgbClr val="000000"/>
                  </a:solidFill>
                  <a:latin typeface="Symbol" pitchFamily="2" charset="2"/>
                </a:rPr>
                <a:t>r</a:t>
              </a:r>
              <a:r>
                <a:rPr lang="en-US" altLang="en-US" sz="2000" b="0">
                  <a:solidFill>
                    <a:srgbClr val="000000"/>
                  </a:solidFill>
                </a:rPr>
                <a:t> [mg/m</a:t>
              </a:r>
              <a:r>
                <a:rPr lang="en-US" altLang="en-US" sz="2000" b="0" baseline="30000">
                  <a:solidFill>
                    <a:srgbClr val="000000"/>
                  </a:solidFill>
                </a:rPr>
                <a:t>3</a:t>
              </a:r>
              <a:r>
                <a:rPr lang="en-US" altLang="en-US" sz="2000" b="0">
                  <a:solidFill>
                    <a:srgbClr val="000000"/>
                  </a:solidFill>
                </a:rPr>
                <a:t>]</a:t>
              </a:r>
              <a:endParaRPr lang="en-US" altLang="en-US" sz="2400" b="0"/>
            </a:p>
          </p:txBody>
        </p:sp>
        <p:sp>
          <p:nvSpPr>
            <p:cNvPr id="58431" name="Rectangle 60">
              <a:extLst>
                <a:ext uri="{FF2B5EF4-FFF2-40B4-BE49-F238E27FC236}">
                  <a16:creationId xmlns:a16="http://schemas.microsoft.com/office/drawing/2014/main" id="{4C2E7D5D-D3FC-5A40-B437-BB25D46B3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384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.1</a:t>
              </a:r>
              <a:endParaRPr lang="en-US" altLang="en-US" sz="2400" b="0"/>
            </a:p>
          </p:txBody>
        </p:sp>
        <p:sp>
          <p:nvSpPr>
            <p:cNvPr id="58432" name="Rectangle 61">
              <a:extLst>
                <a:ext uri="{FF2B5EF4-FFF2-40B4-BE49-F238E27FC236}">
                  <a16:creationId xmlns:a16="http://schemas.microsoft.com/office/drawing/2014/main" id="{F8C645CA-315E-6F42-BBC5-5FDC07093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392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.3</a:t>
              </a:r>
              <a:endParaRPr lang="en-US" altLang="en-US" sz="2400" b="0"/>
            </a:p>
          </p:txBody>
        </p:sp>
        <p:sp>
          <p:nvSpPr>
            <p:cNvPr id="58433" name="Rectangle 62">
              <a:extLst>
                <a:ext uri="{FF2B5EF4-FFF2-40B4-BE49-F238E27FC236}">
                  <a16:creationId xmlns:a16="http://schemas.microsoft.com/office/drawing/2014/main" id="{CCEDEDDE-B25A-5245-A2B1-8F77DD9ED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392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1</a:t>
              </a:r>
              <a:endParaRPr lang="en-US" altLang="en-US" sz="2400" b="0"/>
            </a:p>
          </p:txBody>
        </p:sp>
        <p:sp>
          <p:nvSpPr>
            <p:cNvPr id="58434" name="Rectangle 63">
              <a:extLst>
                <a:ext uri="{FF2B5EF4-FFF2-40B4-BE49-F238E27FC236}">
                  <a16:creationId xmlns:a16="http://schemas.microsoft.com/office/drawing/2014/main" id="{E124E3F0-9D33-0E4D-96CB-3E8466657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392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3</a:t>
              </a:r>
              <a:endParaRPr lang="en-US" altLang="en-US" sz="2400" b="0"/>
            </a:p>
          </p:txBody>
        </p:sp>
        <p:sp>
          <p:nvSpPr>
            <p:cNvPr id="58435" name="Rectangle 64">
              <a:extLst>
                <a:ext uri="{FF2B5EF4-FFF2-40B4-BE49-F238E27FC236}">
                  <a16:creationId xmlns:a16="http://schemas.microsoft.com/office/drawing/2014/main" id="{7C3EAC54-C86E-0845-B538-59FB5E8CB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" y="240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10</a:t>
              </a:r>
              <a:endParaRPr lang="en-US" altLang="en-US" sz="2400" b="0"/>
            </a:p>
          </p:txBody>
        </p:sp>
        <p:sp>
          <p:nvSpPr>
            <p:cNvPr id="58436" name="Rectangle 65">
              <a:extLst>
                <a:ext uri="{FF2B5EF4-FFF2-40B4-BE49-F238E27FC236}">
                  <a16:creationId xmlns:a16="http://schemas.microsoft.com/office/drawing/2014/main" id="{54B36898-A301-E544-B4CA-40A65ED5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2392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30</a:t>
              </a:r>
              <a:endParaRPr lang="en-US" altLang="en-US" sz="2400" b="0"/>
            </a:p>
          </p:txBody>
        </p:sp>
        <p:sp>
          <p:nvSpPr>
            <p:cNvPr id="58437" name="Rectangle 67">
              <a:extLst>
                <a:ext uri="{FF2B5EF4-FFF2-40B4-BE49-F238E27FC236}">
                  <a16:creationId xmlns:a16="http://schemas.microsoft.com/office/drawing/2014/main" id="{ABC9AE6A-8E19-3643-AE29-49437BDB9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72"/>
              <a:ext cx="22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.01</a:t>
              </a:r>
              <a:endParaRPr lang="en-US" altLang="en-US" sz="2400" b="0"/>
            </a:p>
          </p:txBody>
        </p:sp>
        <p:sp>
          <p:nvSpPr>
            <p:cNvPr id="58438" name="Rectangle 68">
              <a:extLst>
                <a:ext uri="{FF2B5EF4-FFF2-40B4-BE49-F238E27FC236}">
                  <a16:creationId xmlns:a16="http://schemas.microsoft.com/office/drawing/2014/main" id="{A4176468-26A4-6944-ADA5-FE9EEDF02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048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.1</a:t>
              </a:r>
              <a:endParaRPr lang="en-US" altLang="en-US" sz="2400" b="0"/>
            </a:p>
          </p:txBody>
        </p:sp>
        <p:sp>
          <p:nvSpPr>
            <p:cNvPr id="58439" name="Rectangle 69">
              <a:extLst>
                <a:ext uri="{FF2B5EF4-FFF2-40B4-BE49-F238E27FC236}">
                  <a16:creationId xmlns:a16="http://schemas.microsoft.com/office/drawing/2014/main" id="{851252F3-91F7-0645-A254-070E7F2F9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1784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1</a:t>
              </a:r>
              <a:endParaRPr lang="en-US" altLang="en-US" sz="2400" b="0"/>
            </a:p>
          </p:txBody>
        </p:sp>
        <p:sp>
          <p:nvSpPr>
            <p:cNvPr id="58440" name="Rectangle 70">
              <a:extLst>
                <a:ext uri="{FF2B5EF4-FFF2-40B4-BE49-F238E27FC236}">
                  <a16:creationId xmlns:a16="http://schemas.microsoft.com/office/drawing/2014/main" id="{7A817EA3-FB9F-EA4C-AD54-A03F78D13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152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10</a:t>
              </a:r>
              <a:endParaRPr lang="en-US" altLang="en-US" sz="2400" b="0"/>
            </a:p>
          </p:txBody>
        </p:sp>
        <p:sp>
          <p:nvSpPr>
            <p:cNvPr id="58441" name="Rectangle 71">
              <a:extLst>
                <a:ext uri="{FF2B5EF4-FFF2-40B4-BE49-F238E27FC236}">
                  <a16:creationId xmlns:a16="http://schemas.microsoft.com/office/drawing/2014/main" id="{58BF40FD-7C87-2E4C-BD59-091510B2C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" y="132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10</a:t>
              </a:r>
              <a:endParaRPr lang="en-US" altLang="en-US" sz="2400" b="0"/>
            </a:p>
          </p:txBody>
        </p:sp>
        <p:sp>
          <p:nvSpPr>
            <p:cNvPr id="58442" name="Rectangle 72">
              <a:extLst>
                <a:ext uri="{FF2B5EF4-FFF2-40B4-BE49-F238E27FC236}">
                  <a16:creationId xmlns:a16="http://schemas.microsoft.com/office/drawing/2014/main" id="{99646949-93B3-7F43-8285-997A806D3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" y="1280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2</a:t>
              </a:r>
              <a:endParaRPr lang="en-US" altLang="en-US" sz="2000" b="0"/>
            </a:p>
          </p:txBody>
        </p:sp>
        <p:sp>
          <p:nvSpPr>
            <p:cNvPr id="58443" name="Rectangle 73">
              <a:extLst>
                <a:ext uri="{FF2B5EF4-FFF2-40B4-BE49-F238E27FC236}">
                  <a16:creationId xmlns:a16="http://schemas.microsoft.com/office/drawing/2014/main" id="{CA6B229B-C1B2-3A48-8065-9A9D17F45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" y="104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10</a:t>
              </a:r>
              <a:endParaRPr lang="en-US" altLang="en-US" sz="2400" b="0"/>
            </a:p>
          </p:txBody>
        </p:sp>
        <p:sp>
          <p:nvSpPr>
            <p:cNvPr id="58444" name="Rectangle 74">
              <a:extLst>
                <a:ext uri="{FF2B5EF4-FFF2-40B4-BE49-F238E27FC236}">
                  <a16:creationId xmlns:a16="http://schemas.microsoft.com/office/drawing/2014/main" id="{6ED72835-8143-234B-8E67-C431659E9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" y="1000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3</a:t>
              </a:r>
              <a:endParaRPr lang="en-US" altLang="en-US" sz="2000" b="0"/>
            </a:p>
          </p:txBody>
        </p:sp>
        <p:sp>
          <p:nvSpPr>
            <p:cNvPr id="58445" name="Rectangle 75">
              <a:extLst>
                <a:ext uri="{FF2B5EF4-FFF2-40B4-BE49-F238E27FC236}">
                  <a16:creationId xmlns:a16="http://schemas.microsoft.com/office/drawing/2014/main" id="{C762AD09-EE9D-674A-A571-B65CFD3D7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" y="1576"/>
              <a:ext cx="4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CC0000"/>
                  </a:solidFill>
                </a:rPr>
                <a:t>metal/ </a:t>
              </a:r>
              <a:endParaRPr lang="en-US" altLang="en-US" sz="2400" b="0"/>
            </a:p>
          </p:txBody>
        </p:sp>
        <p:sp>
          <p:nvSpPr>
            <p:cNvPr id="58446" name="Rectangle 76">
              <a:extLst>
                <a:ext uri="{FF2B5EF4-FFF2-40B4-BE49-F238E27FC236}">
                  <a16:creationId xmlns:a16="http://schemas.microsoft.com/office/drawing/2014/main" id="{6D065D1E-52FA-DF48-B0AB-D52A36ABB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" y="1714"/>
              <a:ext cx="7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CC0000"/>
                  </a:solidFill>
                </a:rPr>
                <a:t>metal alloys</a:t>
              </a:r>
              <a:endParaRPr lang="en-US" altLang="en-US" sz="2400" b="0"/>
            </a:p>
          </p:txBody>
        </p:sp>
        <p:sp>
          <p:nvSpPr>
            <p:cNvPr id="58447" name="Rectangle 77">
              <a:extLst>
                <a:ext uri="{FF2B5EF4-FFF2-40B4-BE49-F238E27FC236}">
                  <a16:creationId xmlns:a16="http://schemas.microsoft.com/office/drawing/2014/main" id="{7124E4C3-14CA-E840-909A-FAFCE9518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4" y="2064"/>
              <a:ext cx="5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9900"/>
                  </a:solidFill>
                </a:rPr>
                <a:t>polymers</a:t>
              </a:r>
              <a:endParaRPr lang="en-US" altLang="en-US" sz="2400" b="0">
                <a:solidFill>
                  <a:srgbClr val="009900"/>
                </a:solidFill>
              </a:endParaRPr>
            </a:p>
          </p:txBody>
        </p:sp>
        <p:sp>
          <p:nvSpPr>
            <p:cNvPr id="58448" name="Rectangle 78">
              <a:extLst>
                <a:ext uri="{FF2B5EF4-FFF2-40B4-BE49-F238E27FC236}">
                  <a16:creationId xmlns:a16="http://schemas.microsoft.com/office/drawing/2014/main" id="{57484CF3-7349-9849-BE48-74ECC9202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1232"/>
              <a:ext cx="39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990099"/>
                  </a:solidFill>
                </a:rPr>
                <a:t>PMCs</a:t>
              </a:r>
              <a:endParaRPr lang="en-US" altLang="en-US" sz="2400" b="0">
                <a:solidFill>
                  <a:srgbClr val="990099"/>
                </a:solidFill>
              </a:endParaRPr>
            </a:p>
          </p:txBody>
        </p:sp>
        <p:sp>
          <p:nvSpPr>
            <p:cNvPr id="58449" name="Rectangle 79">
              <a:extLst>
                <a:ext uri="{FF2B5EF4-FFF2-40B4-BE49-F238E27FC236}">
                  <a16:creationId xmlns:a16="http://schemas.microsoft.com/office/drawing/2014/main" id="{4275429D-8EA9-4347-A26A-71815FD07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6" y="920"/>
              <a:ext cx="5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3399"/>
                  </a:solidFill>
                </a:rPr>
                <a:t>ceramics</a:t>
              </a:r>
              <a:endParaRPr lang="en-US" altLang="en-US" sz="2400" b="0">
                <a:solidFill>
                  <a:srgbClr val="003399"/>
                </a:solidFill>
              </a:endParaRPr>
            </a:p>
          </p:txBody>
        </p:sp>
        <p:sp>
          <p:nvSpPr>
            <p:cNvPr id="58450" name="Oval 80">
              <a:extLst>
                <a:ext uri="{FF2B5EF4-FFF2-40B4-BE49-F238E27FC236}">
                  <a16:creationId xmlns:a16="http://schemas.microsoft.com/office/drawing/2014/main" id="{8A4D5B0D-318F-974E-BC88-38E94A184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2" y="1620"/>
              <a:ext cx="252" cy="558"/>
            </a:xfrm>
            <a:prstGeom prst="ellips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58451" name="Oval 82">
              <a:extLst>
                <a:ext uri="{FF2B5EF4-FFF2-40B4-BE49-F238E27FC236}">
                  <a16:creationId xmlns:a16="http://schemas.microsoft.com/office/drawing/2014/main" id="{406F3B87-8538-F348-8961-413C7886C3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06966">
              <a:off x="3972" y="1278"/>
              <a:ext cx="108" cy="306"/>
            </a:xfrm>
            <a:prstGeom prst="ellipse">
              <a:avLst/>
            </a:prstGeom>
            <a:noFill/>
            <a:ln w="38100">
              <a:solidFill>
                <a:srgbClr val="99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58452" name="Oval 84">
              <a:extLst>
                <a:ext uri="{FF2B5EF4-FFF2-40B4-BE49-F238E27FC236}">
                  <a16:creationId xmlns:a16="http://schemas.microsoft.com/office/drawing/2014/main" id="{44596EDA-19B7-7144-B6D9-DADEE2FDC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" y="1122"/>
              <a:ext cx="234" cy="234"/>
            </a:xfrm>
            <a:prstGeom prst="ellipse">
              <a:avLst/>
            </a:prstGeom>
            <a:noFill/>
            <a:ln w="38100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58453" name="Freeform 86">
              <a:extLst>
                <a:ext uri="{FF2B5EF4-FFF2-40B4-BE49-F238E27FC236}">
                  <a16:creationId xmlns:a16="http://schemas.microsoft.com/office/drawing/2014/main" id="{928AE45C-CB71-014B-B289-8BF4CF052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6" y="1204"/>
              <a:ext cx="578" cy="385"/>
            </a:xfrm>
            <a:custGeom>
              <a:avLst/>
              <a:gdLst>
                <a:gd name="T0" fmla="*/ 48 w 578"/>
                <a:gd name="T1" fmla="*/ 206 h 385"/>
                <a:gd name="T2" fmla="*/ 198 w 578"/>
                <a:gd name="T3" fmla="*/ 104 h 385"/>
                <a:gd name="T4" fmla="*/ 384 w 578"/>
                <a:gd name="T5" fmla="*/ 20 h 385"/>
                <a:gd name="T6" fmla="*/ 510 w 578"/>
                <a:gd name="T7" fmla="*/ 2 h 385"/>
                <a:gd name="T8" fmla="*/ 546 w 578"/>
                <a:gd name="T9" fmla="*/ 32 h 385"/>
                <a:gd name="T10" fmla="*/ 564 w 578"/>
                <a:gd name="T11" fmla="*/ 98 h 385"/>
                <a:gd name="T12" fmla="*/ 462 w 578"/>
                <a:gd name="T13" fmla="*/ 326 h 385"/>
                <a:gd name="T14" fmla="*/ 408 w 578"/>
                <a:gd name="T15" fmla="*/ 380 h 385"/>
                <a:gd name="T16" fmla="*/ 294 w 578"/>
                <a:gd name="T17" fmla="*/ 356 h 385"/>
                <a:gd name="T18" fmla="*/ 66 w 578"/>
                <a:gd name="T19" fmla="*/ 284 h 385"/>
                <a:gd name="T20" fmla="*/ 0 w 578"/>
                <a:gd name="T21" fmla="*/ 254 h 385"/>
                <a:gd name="T22" fmla="*/ 48 w 578"/>
                <a:gd name="T23" fmla="*/ 206 h 38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78"/>
                <a:gd name="T37" fmla="*/ 0 h 385"/>
                <a:gd name="T38" fmla="*/ 578 w 578"/>
                <a:gd name="T39" fmla="*/ 385 h 38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78" h="385">
                  <a:moveTo>
                    <a:pt x="48" y="206"/>
                  </a:moveTo>
                  <a:cubicBezTo>
                    <a:pt x="81" y="181"/>
                    <a:pt x="142" y="135"/>
                    <a:pt x="198" y="104"/>
                  </a:cubicBezTo>
                  <a:cubicBezTo>
                    <a:pt x="254" y="73"/>
                    <a:pt x="332" y="37"/>
                    <a:pt x="384" y="20"/>
                  </a:cubicBezTo>
                  <a:cubicBezTo>
                    <a:pt x="436" y="3"/>
                    <a:pt x="483" y="0"/>
                    <a:pt x="510" y="2"/>
                  </a:cubicBezTo>
                  <a:cubicBezTo>
                    <a:pt x="537" y="4"/>
                    <a:pt x="537" y="16"/>
                    <a:pt x="546" y="32"/>
                  </a:cubicBezTo>
                  <a:cubicBezTo>
                    <a:pt x="555" y="48"/>
                    <a:pt x="578" y="49"/>
                    <a:pt x="564" y="98"/>
                  </a:cubicBezTo>
                  <a:cubicBezTo>
                    <a:pt x="550" y="147"/>
                    <a:pt x="488" y="279"/>
                    <a:pt x="462" y="326"/>
                  </a:cubicBezTo>
                  <a:cubicBezTo>
                    <a:pt x="436" y="373"/>
                    <a:pt x="436" y="375"/>
                    <a:pt x="408" y="380"/>
                  </a:cubicBezTo>
                  <a:cubicBezTo>
                    <a:pt x="380" y="385"/>
                    <a:pt x="351" y="372"/>
                    <a:pt x="294" y="356"/>
                  </a:cubicBezTo>
                  <a:cubicBezTo>
                    <a:pt x="237" y="340"/>
                    <a:pt x="115" y="301"/>
                    <a:pt x="66" y="284"/>
                  </a:cubicBezTo>
                  <a:cubicBezTo>
                    <a:pt x="17" y="267"/>
                    <a:pt x="0" y="268"/>
                    <a:pt x="0" y="254"/>
                  </a:cubicBezTo>
                  <a:cubicBezTo>
                    <a:pt x="0" y="240"/>
                    <a:pt x="15" y="231"/>
                    <a:pt x="48" y="206"/>
                  </a:cubicBezTo>
                  <a:close/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145">
            <a:extLst>
              <a:ext uri="{FF2B5EF4-FFF2-40B4-BE49-F238E27FC236}">
                <a16:creationId xmlns:a16="http://schemas.microsoft.com/office/drawing/2014/main" id="{7E332463-E0E4-F742-AC1F-0C5A4551E6BE}"/>
              </a:ext>
            </a:extLst>
          </p:cNvPr>
          <p:cNvGrpSpPr>
            <a:grpSpLocks/>
          </p:cNvGrpSpPr>
          <p:nvPr/>
        </p:nvGrpSpPr>
        <p:grpSpPr bwMode="auto">
          <a:xfrm>
            <a:off x="890588" y="4051300"/>
            <a:ext cx="5743575" cy="2679700"/>
            <a:chOff x="561" y="2552"/>
            <a:chExt cx="3618" cy="1688"/>
          </a:xfrm>
        </p:grpSpPr>
        <p:sp>
          <p:nvSpPr>
            <p:cNvPr id="58375" name="Rectangle 5">
              <a:extLst>
                <a:ext uri="{FF2B5EF4-FFF2-40B4-BE49-F238E27FC236}">
                  <a16:creationId xmlns:a16="http://schemas.microsoft.com/office/drawing/2014/main" id="{A1572CAC-503C-B74C-AEEE-FC9371072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2976"/>
              <a:ext cx="1096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/>
                <a:t>•  MMCs:</a:t>
              </a:r>
              <a:endParaRPr lang="en-US" altLang="en-US" sz="2200" b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      Increased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      creep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      resistance</a:t>
              </a:r>
              <a:endParaRPr lang="en-US" altLang="en-US" sz="2400" b="0"/>
            </a:p>
          </p:txBody>
        </p:sp>
        <p:sp>
          <p:nvSpPr>
            <p:cNvPr id="58376" name="Line 91">
              <a:extLst>
                <a:ext uri="{FF2B5EF4-FFF2-40B4-BE49-F238E27FC236}">
                  <a16:creationId xmlns:a16="http://schemas.microsoft.com/office/drawing/2014/main" id="{2BCF1268-0D48-E04A-B316-9A0EF3F52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8" y="2668"/>
              <a:ext cx="1030" cy="803"/>
            </a:xfrm>
            <a:prstGeom prst="line">
              <a:avLst/>
            </a:prstGeom>
            <a:noFill/>
            <a:ln w="381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7" name="Rectangle 92">
              <a:extLst>
                <a:ext uri="{FF2B5EF4-FFF2-40B4-BE49-F238E27FC236}">
                  <a16:creationId xmlns:a16="http://schemas.microsoft.com/office/drawing/2014/main" id="{3D991F9D-8C72-5848-9013-4D212D970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" y="404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20</a:t>
              </a:r>
              <a:endParaRPr lang="en-US" altLang="en-US" sz="2400" b="0"/>
            </a:p>
          </p:txBody>
        </p:sp>
        <p:sp>
          <p:nvSpPr>
            <p:cNvPr id="58378" name="Line 94">
              <a:extLst>
                <a:ext uri="{FF2B5EF4-FFF2-40B4-BE49-F238E27FC236}">
                  <a16:creationId xmlns:a16="http://schemas.microsoft.com/office/drawing/2014/main" id="{A5864DB1-A401-0E48-8967-CA2A75455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52" y="3992"/>
              <a:ext cx="1" cy="4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9" name="Line 95">
              <a:extLst>
                <a:ext uri="{FF2B5EF4-FFF2-40B4-BE49-F238E27FC236}">
                  <a16:creationId xmlns:a16="http://schemas.microsoft.com/office/drawing/2014/main" id="{14E17604-9562-E445-B52E-D01E78F458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4" y="3992"/>
              <a:ext cx="1" cy="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0" name="Line 96">
              <a:extLst>
                <a:ext uri="{FF2B5EF4-FFF2-40B4-BE49-F238E27FC236}">
                  <a16:creationId xmlns:a16="http://schemas.microsoft.com/office/drawing/2014/main" id="{F1332405-03AA-5341-A8E0-981494E683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4" y="3992"/>
              <a:ext cx="1" cy="4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1" name="Line 97">
              <a:extLst>
                <a:ext uri="{FF2B5EF4-FFF2-40B4-BE49-F238E27FC236}">
                  <a16:creationId xmlns:a16="http://schemas.microsoft.com/office/drawing/2014/main" id="{2DFF4015-AFDC-BC4D-A9D7-46058417F8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4" y="3992"/>
              <a:ext cx="1" cy="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2" name="Line 98">
              <a:extLst>
                <a:ext uri="{FF2B5EF4-FFF2-40B4-BE49-F238E27FC236}">
                  <a16:creationId xmlns:a16="http://schemas.microsoft.com/office/drawing/2014/main" id="{EE63C0CD-A9E6-2944-ADD3-E32D590A5E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2" y="3992"/>
              <a:ext cx="1" cy="4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3" name="Line 99">
              <a:extLst>
                <a:ext uri="{FF2B5EF4-FFF2-40B4-BE49-F238E27FC236}">
                  <a16:creationId xmlns:a16="http://schemas.microsoft.com/office/drawing/2014/main" id="{C6D4E0AE-E2CA-BA46-8134-4D7814F1A3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4" y="3992"/>
              <a:ext cx="1" cy="4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4" name="Line 100">
              <a:extLst>
                <a:ext uri="{FF2B5EF4-FFF2-40B4-BE49-F238E27FC236}">
                  <a16:creationId xmlns:a16="http://schemas.microsoft.com/office/drawing/2014/main" id="{E799D719-B628-D74C-A6DC-9547BF94AB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8" y="4000"/>
              <a:ext cx="1" cy="4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5" name="Line 101">
              <a:extLst>
                <a:ext uri="{FF2B5EF4-FFF2-40B4-BE49-F238E27FC236}">
                  <a16:creationId xmlns:a16="http://schemas.microsoft.com/office/drawing/2014/main" id="{05E3D0EF-DE50-5943-AE85-93F70D74F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6" y="3992"/>
              <a:ext cx="1" cy="4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6" name="Rectangle 102">
              <a:extLst>
                <a:ext uri="{FF2B5EF4-FFF2-40B4-BE49-F238E27FC236}">
                  <a16:creationId xmlns:a16="http://schemas.microsoft.com/office/drawing/2014/main" id="{FACDDE78-EECA-8F46-90CE-3719D6460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4" y="404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30</a:t>
              </a:r>
              <a:endParaRPr lang="en-US" altLang="en-US" sz="2400" b="0"/>
            </a:p>
          </p:txBody>
        </p:sp>
        <p:sp>
          <p:nvSpPr>
            <p:cNvPr id="58387" name="Rectangle 104">
              <a:extLst>
                <a:ext uri="{FF2B5EF4-FFF2-40B4-BE49-F238E27FC236}">
                  <a16:creationId xmlns:a16="http://schemas.microsoft.com/office/drawing/2014/main" id="{4873ED4E-F6C3-8E4E-B936-1C444BB9E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" y="404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50</a:t>
              </a:r>
              <a:endParaRPr lang="en-US" altLang="en-US" sz="2400" b="0"/>
            </a:p>
          </p:txBody>
        </p:sp>
        <p:sp>
          <p:nvSpPr>
            <p:cNvPr id="58388" name="Rectangle 106">
              <a:extLst>
                <a:ext uri="{FF2B5EF4-FFF2-40B4-BE49-F238E27FC236}">
                  <a16:creationId xmlns:a16="http://schemas.microsoft.com/office/drawing/2014/main" id="{9E9038A6-9EF6-8044-9E39-3FF0B0D66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2" y="4048"/>
              <a:ext cx="26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100</a:t>
              </a:r>
              <a:endParaRPr lang="en-US" altLang="en-US" sz="2400" b="0"/>
            </a:p>
          </p:txBody>
        </p:sp>
        <p:sp>
          <p:nvSpPr>
            <p:cNvPr id="58389" name="Rectangle 108">
              <a:extLst>
                <a:ext uri="{FF2B5EF4-FFF2-40B4-BE49-F238E27FC236}">
                  <a16:creationId xmlns:a16="http://schemas.microsoft.com/office/drawing/2014/main" id="{34F9C5F0-F910-4E4E-8780-81645B6EB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8" y="4048"/>
              <a:ext cx="26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200</a:t>
              </a:r>
              <a:endParaRPr lang="en-US" altLang="en-US" sz="2400" b="0"/>
            </a:p>
          </p:txBody>
        </p:sp>
        <p:grpSp>
          <p:nvGrpSpPr>
            <p:cNvPr id="58390" name="Group 141">
              <a:extLst>
                <a:ext uri="{FF2B5EF4-FFF2-40B4-BE49-F238E27FC236}">
                  <a16:creationId xmlns:a16="http://schemas.microsoft.com/office/drawing/2014/main" id="{2B0CC3B3-C344-0547-BC58-37B182E88D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6" y="2552"/>
              <a:ext cx="369" cy="1600"/>
              <a:chOff x="1896" y="2552"/>
              <a:chExt cx="369" cy="1600"/>
            </a:xfrm>
          </p:grpSpPr>
          <p:sp>
            <p:nvSpPr>
              <p:cNvPr id="58407" name="Rectangle 111">
                <a:extLst>
                  <a:ext uri="{FF2B5EF4-FFF2-40B4-BE49-F238E27FC236}">
                    <a16:creationId xmlns:a16="http://schemas.microsoft.com/office/drawing/2014/main" id="{A83AE3BC-5B22-6540-B62C-9830B7862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6" y="396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>
                    <a:solidFill>
                      <a:srgbClr val="000000"/>
                    </a:solidFill>
                  </a:rPr>
                  <a:t>10</a:t>
                </a:r>
                <a:endParaRPr lang="en-US" altLang="en-US" sz="2400" b="0"/>
              </a:p>
            </p:txBody>
          </p:sp>
          <p:sp>
            <p:nvSpPr>
              <p:cNvPr id="58408" name="Rectangle 113">
                <a:extLst>
                  <a:ext uri="{FF2B5EF4-FFF2-40B4-BE49-F238E27FC236}">
                    <a16:creationId xmlns:a16="http://schemas.microsoft.com/office/drawing/2014/main" id="{F21115B5-39D1-8249-97D3-2F2ADA156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0" y="3912"/>
                <a:ext cx="185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solidFill>
                      <a:srgbClr val="000000"/>
                    </a:solidFill>
                  </a:rPr>
                  <a:t>-10</a:t>
                </a:r>
                <a:endParaRPr lang="en-US" altLang="en-US" sz="1800" b="0"/>
              </a:p>
            </p:txBody>
          </p:sp>
          <p:sp>
            <p:nvSpPr>
              <p:cNvPr id="58409" name="Rectangle 114">
                <a:extLst>
                  <a:ext uri="{FF2B5EF4-FFF2-40B4-BE49-F238E27FC236}">
                    <a16:creationId xmlns:a16="http://schemas.microsoft.com/office/drawing/2014/main" id="{F2650682-4F67-A845-9515-7BAA885D2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" y="3504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>
                    <a:solidFill>
                      <a:srgbClr val="000000"/>
                    </a:solidFill>
                  </a:rPr>
                  <a:t>10</a:t>
                </a:r>
                <a:endParaRPr lang="en-US" altLang="en-US" sz="2400" b="0"/>
              </a:p>
            </p:txBody>
          </p:sp>
          <p:sp>
            <p:nvSpPr>
              <p:cNvPr id="58410" name="Rectangle 116">
                <a:extLst>
                  <a:ext uri="{FF2B5EF4-FFF2-40B4-BE49-F238E27FC236}">
                    <a16:creationId xmlns:a16="http://schemas.microsoft.com/office/drawing/2014/main" id="{419BD18A-2F60-EF42-ADE6-D6BB28B7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0" y="3456"/>
                <a:ext cx="11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solidFill>
                      <a:srgbClr val="000000"/>
                    </a:solidFill>
                  </a:rPr>
                  <a:t>-8</a:t>
                </a:r>
                <a:endParaRPr lang="en-US" altLang="en-US" sz="1800" b="0"/>
              </a:p>
            </p:txBody>
          </p:sp>
          <p:sp>
            <p:nvSpPr>
              <p:cNvPr id="58411" name="Rectangle 117">
                <a:extLst>
                  <a:ext uri="{FF2B5EF4-FFF2-40B4-BE49-F238E27FC236}">
                    <a16:creationId xmlns:a16="http://schemas.microsoft.com/office/drawing/2014/main" id="{3CFE051B-1399-A741-9B99-4951A9594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2" y="304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>
                    <a:solidFill>
                      <a:srgbClr val="000000"/>
                    </a:solidFill>
                  </a:rPr>
                  <a:t>10</a:t>
                </a:r>
                <a:endParaRPr lang="en-US" altLang="en-US" sz="2400" b="0"/>
              </a:p>
            </p:txBody>
          </p:sp>
          <p:sp>
            <p:nvSpPr>
              <p:cNvPr id="58412" name="Rectangle 119">
                <a:extLst>
                  <a:ext uri="{FF2B5EF4-FFF2-40B4-BE49-F238E27FC236}">
                    <a16:creationId xmlns:a16="http://schemas.microsoft.com/office/drawing/2014/main" id="{9103B0D3-9287-7E4C-A8CB-CE5525FEA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6" y="2992"/>
                <a:ext cx="11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solidFill>
                      <a:srgbClr val="000000"/>
                    </a:solidFill>
                  </a:rPr>
                  <a:t>-6</a:t>
                </a:r>
                <a:endParaRPr lang="en-US" altLang="en-US" sz="1800" b="0"/>
              </a:p>
            </p:txBody>
          </p:sp>
          <p:sp>
            <p:nvSpPr>
              <p:cNvPr id="58413" name="Rectangle 120">
                <a:extLst>
                  <a:ext uri="{FF2B5EF4-FFF2-40B4-BE49-F238E27FC236}">
                    <a16:creationId xmlns:a16="http://schemas.microsoft.com/office/drawing/2014/main" id="{AB391C83-A9AD-8449-8159-96D964E93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" y="260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>
                    <a:solidFill>
                      <a:srgbClr val="000000"/>
                    </a:solidFill>
                  </a:rPr>
                  <a:t>10</a:t>
                </a:r>
                <a:endParaRPr lang="en-US" altLang="en-US" sz="2400" b="0"/>
              </a:p>
            </p:txBody>
          </p:sp>
          <p:sp>
            <p:nvSpPr>
              <p:cNvPr id="58414" name="Rectangle 122">
                <a:extLst>
                  <a:ext uri="{FF2B5EF4-FFF2-40B4-BE49-F238E27FC236}">
                    <a16:creationId xmlns:a16="http://schemas.microsoft.com/office/drawing/2014/main" id="{965D9E5F-8519-0943-A204-05821D7CB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8" y="2552"/>
                <a:ext cx="11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600" b="0">
                    <a:solidFill>
                      <a:srgbClr val="000000"/>
                    </a:solidFill>
                  </a:rPr>
                  <a:t>-4</a:t>
                </a:r>
                <a:endParaRPr lang="en-US" altLang="en-US" sz="1800" b="0"/>
              </a:p>
            </p:txBody>
          </p:sp>
        </p:grpSp>
        <p:sp>
          <p:nvSpPr>
            <p:cNvPr id="58391" name="Line 124">
              <a:extLst>
                <a:ext uri="{FF2B5EF4-FFF2-40B4-BE49-F238E27FC236}">
                  <a16:creationId xmlns:a16="http://schemas.microsoft.com/office/drawing/2014/main" id="{A40872F0-89F9-EB4B-93F3-F6CFA60B2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20"/>
              <a:ext cx="56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92" name="Line 125">
              <a:extLst>
                <a:ext uri="{FF2B5EF4-FFF2-40B4-BE49-F238E27FC236}">
                  <a16:creationId xmlns:a16="http://schemas.microsoft.com/office/drawing/2014/main" id="{36418FE1-F05B-014B-AF0D-1E45AC56D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584"/>
              <a:ext cx="56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93" name="Line 126">
              <a:extLst>
                <a:ext uri="{FF2B5EF4-FFF2-40B4-BE49-F238E27FC236}">
                  <a16:creationId xmlns:a16="http://schemas.microsoft.com/office/drawing/2014/main" id="{E366BC4B-E595-A74C-A258-094AD155E2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4040"/>
              <a:ext cx="56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94" name="Rectangle 127">
              <a:extLst>
                <a:ext uri="{FF2B5EF4-FFF2-40B4-BE49-F238E27FC236}">
                  <a16:creationId xmlns:a16="http://schemas.microsoft.com/office/drawing/2014/main" id="{EA0DDF1E-C161-D14C-97D4-17741B6DE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6" y="2784"/>
              <a:ext cx="4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9999"/>
                  </a:solidFill>
                </a:rPr>
                <a:t>6061 Al</a:t>
              </a:r>
              <a:endParaRPr lang="en-US" altLang="en-US" sz="1800" b="0"/>
            </a:p>
          </p:txBody>
        </p:sp>
        <p:sp>
          <p:nvSpPr>
            <p:cNvPr id="58395" name="Line 128">
              <a:extLst>
                <a:ext uri="{FF2B5EF4-FFF2-40B4-BE49-F238E27FC236}">
                  <a16:creationId xmlns:a16="http://schemas.microsoft.com/office/drawing/2014/main" id="{DFB257AD-009F-BA44-9EEE-F2E6905E2B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2666"/>
              <a:ext cx="248" cy="1144"/>
            </a:xfrm>
            <a:prstGeom prst="line">
              <a:avLst/>
            </a:prstGeom>
            <a:noFill/>
            <a:ln w="38100">
              <a:solidFill>
                <a:srgbClr val="FF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96" name="Rectangle 129">
              <a:extLst>
                <a:ext uri="{FF2B5EF4-FFF2-40B4-BE49-F238E27FC236}">
                  <a16:creationId xmlns:a16="http://schemas.microsoft.com/office/drawing/2014/main" id="{BE85D83C-B2B2-EC47-A425-A07A3A0D4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3489"/>
              <a:ext cx="5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FF6666"/>
                  </a:solidFill>
                </a:rPr>
                <a:t>6061 Al </a:t>
              </a:r>
              <a:endParaRPr lang="en-US" altLang="en-US" sz="1800" b="0"/>
            </a:p>
          </p:txBody>
        </p:sp>
        <p:sp>
          <p:nvSpPr>
            <p:cNvPr id="58397" name="Rectangle 130">
              <a:extLst>
                <a:ext uri="{FF2B5EF4-FFF2-40B4-BE49-F238E27FC236}">
                  <a16:creationId xmlns:a16="http://schemas.microsoft.com/office/drawing/2014/main" id="{F0707E34-2224-6542-8E41-82B01A82C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3644"/>
              <a:ext cx="4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FF6666"/>
                  </a:solidFill>
                </a:rPr>
                <a:t>w/SiC </a:t>
              </a:r>
              <a:endParaRPr lang="en-US" altLang="en-US" sz="1800" b="0"/>
            </a:p>
          </p:txBody>
        </p:sp>
        <p:sp>
          <p:nvSpPr>
            <p:cNvPr id="58398" name="Rectangle 131">
              <a:extLst>
                <a:ext uri="{FF2B5EF4-FFF2-40B4-BE49-F238E27FC236}">
                  <a16:creationId xmlns:a16="http://schemas.microsoft.com/office/drawing/2014/main" id="{7AEEE96C-C9D0-8545-95F9-F746D5519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4" y="3799"/>
              <a:ext cx="56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FF6666"/>
                  </a:solidFill>
                </a:rPr>
                <a:t>whiskers</a:t>
              </a:r>
              <a:endParaRPr lang="en-US" altLang="en-US" sz="1800" b="0"/>
            </a:p>
          </p:txBody>
        </p:sp>
        <p:sp>
          <p:nvSpPr>
            <p:cNvPr id="58399" name="Rectangle 132">
              <a:extLst>
                <a:ext uri="{FF2B5EF4-FFF2-40B4-BE49-F238E27FC236}">
                  <a16:creationId xmlns:a16="http://schemas.microsoft.com/office/drawing/2014/main" id="{E06A0466-2464-E147-A1F4-2084B0C5C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856"/>
              <a:ext cx="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  <a:latin typeface="Symbol" pitchFamily="2" charset="2"/>
                </a:rPr>
                <a:t>s</a:t>
              </a: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58400" name="Rectangle 133">
              <a:extLst>
                <a:ext uri="{FF2B5EF4-FFF2-40B4-BE49-F238E27FC236}">
                  <a16:creationId xmlns:a16="http://schemas.microsoft.com/office/drawing/2014/main" id="{37606B9E-28FA-4E45-8291-7FCC34739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864"/>
              <a:ext cx="43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000000"/>
                  </a:solidFill>
                </a:rPr>
                <a:t>(MPa)</a:t>
              </a:r>
              <a:endParaRPr lang="en-US" altLang="en-US" sz="2400" b="0"/>
            </a:p>
          </p:txBody>
        </p:sp>
        <p:grpSp>
          <p:nvGrpSpPr>
            <p:cNvPr id="58401" name="Group 144">
              <a:extLst>
                <a:ext uri="{FF2B5EF4-FFF2-40B4-BE49-F238E27FC236}">
                  <a16:creationId xmlns:a16="http://schemas.microsoft.com/office/drawing/2014/main" id="{58044F39-35F1-734C-95C8-6157E0D69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0" y="2840"/>
              <a:ext cx="535" cy="232"/>
              <a:chOff x="1560" y="2840"/>
              <a:chExt cx="535" cy="232"/>
            </a:xfrm>
          </p:grpSpPr>
          <p:sp>
            <p:nvSpPr>
              <p:cNvPr id="58403" name="Rectangle 134">
                <a:extLst>
                  <a:ext uri="{FF2B5EF4-FFF2-40B4-BE49-F238E27FC236}">
                    <a16:creationId xmlns:a16="http://schemas.microsoft.com/office/drawing/2014/main" id="{A41E6028-DADA-8A45-B51F-A4174918A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840"/>
                <a:ext cx="7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>
                    <a:solidFill>
                      <a:srgbClr val="000000"/>
                    </a:solidFill>
                    <a:latin typeface="Symbol" pitchFamily="2" charset="2"/>
                  </a:rPr>
                  <a:t>e</a:t>
                </a: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58404" name="Rectangle 135">
                <a:extLst>
                  <a:ext uri="{FF2B5EF4-FFF2-40B4-BE49-F238E27FC236}">
                    <a16:creationId xmlns:a16="http://schemas.microsoft.com/office/drawing/2014/main" id="{3FF2DC4B-A807-2B42-BB7F-4CB07011B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880"/>
                <a:ext cx="16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>
                    <a:solidFill>
                      <a:srgbClr val="000000"/>
                    </a:solidFill>
                  </a:rPr>
                  <a:t>ss</a:t>
                </a:r>
                <a:endParaRPr lang="en-US" altLang="en-US" sz="2400" b="0"/>
              </a:p>
            </p:txBody>
          </p:sp>
          <p:sp>
            <p:nvSpPr>
              <p:cNvPr id="58405" name="Rectangle 137">
                <a:extLst>
                  <a:ext uri="{FF2B5EF4-FFF2-40B4-BE49-F238E27FC236}">
                    <a16:creationId xmlns:a16="http://schemas.microsoft.com/office/drawing/2014/main" id="{297905AF-22DA-C34D-98C8-BF85C2FE8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6" y="2848"/>
                <a:ext cx="27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 b="0">
                    <a:solidFill>
                      <a:srgbClr val="000000"/>
                    </a:solidFill>
                  </a:rPr>
                  <a:t>(s</a:t>
                </a:r>
                <a:r>
                  <a:rPr lang="en-US" altLang="en-US" sz="2000" b="0" baseline="30000">
                    <a:solidFill>
                      <a:srgbClr val="000000"/>
                    </a:solidFill>
                  </a:rPr>
                  <a:t>-1</a:t>
                </a:r>
                <a:r>
                  <a:rPr lang="en-US" altLang="en-US" sz="2000" b="0">
                    <a:solidFill>
                      <a:srgbClr val="000000"/>
                    </a:solidFill>
                  </a:rPr>
                  <a:t>)</a:t>
                </a:r>
                <a:endParaRPr lang="en-US" altLang="en-US" sz="2400" b="0"/>
              </a:p>
            </p:txBody>
          </p:sp>
          <p:sp>
            <p:nvSpPr>
              <p:cNvPr id="58406" name="Oval 140">
                <a:extLst>
                  <a:ext uri="{FF2B5EF4-FFF2-40B4-BE49-F238E27FC236}">
                    <a16:creationId xmlns:a16="http://schemas.microsoft.com/office/drawing/2014/main" id="{3D198388-E6FB-4046-A1AA-CE9767201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864"/>
                <a:ext cx="24" cy="24"/>
              </a:xfrm>
              <a:prstGeom prst="ellipse">
                <a:avLst/>
              </a:prstGeom>
              <a:solidFill>
                <a:srgbClr val="000000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</p:grpSp>
        <p:sp>
          <p:nvSpPr>
            <p:cNvPr id="58402" name="Rectangle 90">
              <a:extLst>
                <a:ext uri="{FF2B5EF4-FFF2-40B4-BE49-F238E27FC236}">
                  <a16:creationId xmlns:a16="http://schemas.microsoft.com/office/drawing/2014/main" id="{BE8DD84A-A8F9-FC4E-A0EF-FF46E7B58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4" y="2664"/>
              <a:ext cx="1192" cy="1376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2F3359A0-5516-5C49-A754-153F447892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3900" y="374650"/>
            <a:ext cx="7315200" cy="527050"/>
          </a:xfrm>
        </p:spPr>
        <p:txBody>
          <a:bodyPr/>
          <a:lstStyle/>
          <a:p>
            <a:r>
              <a:rPr lang="en-GB" altLang="en-US">
                <a:ea typeface="ＭＳ Ｐゴシック" panose="020B0600070205080204" pitchFamily="34" charset="-128"/>
              </a:rPr>
              <a:t>Material property- charts: Modulus - Density</a:t>
            </a:r>
          </a:p>
        </p:txBody>
      </p:sp>
      <p:grpSp>
        <p:nvGrpSpPr>
          <p:cNvPr id="60418" name="Group 3">
            <a:extLst>
              <a:ext uri="{FF2B5EF4-FFF2-40B4-BE49-F238E27FC236}">
                <a16:creationId xmlns:a16="http://schemas.microsoft.com/office/drawing/2014/main" id="{D418E4EE-15EB-9840-B405-FF29FDC3987F}"/>
              </a:ext>
            </a:extLst>
          </p:cNvPr>
          <p:cNvGrpSpPr>
            <a:grpSpLocks/>
          </p:cNvGrpSpPr>
          <p:nvPr/>
        </p:nvGrpSpPr>
        <p:grpSpPr bwMode="auto">
          <a:xfrm>
            <a:off x="1320800" y="1428750"/>
            <a:ext cx="6221413" cy="4845050"/>
            <a:chOff x="987" y="715"/>
            <a:chExt cx="3919" cy="3451"/>
          </a:xfrm>
        </p:grpSpPr>
        <p:grpSp>
          <p:nvGrpSpPr>
            <p:cNvPr id="60424" name="Group 4">
              <a:extLst>
                <a:ext uri="{FF2B5EF4-FFF2-40B4-BE49-F238E27FC236}">
                  <a16:creationId xmlns:a16="http://schemas.microsoft.com/office/drawing/2014/main" id="{6A844FE8-CC67-3D46-843A-B11DEE9514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" y="715"/>
              <a:ext cx="3919" cy="3451"/>
              <a:chOff x="987" y="715"/>
              <a:chExt cx="3919" cy="3451"/>
            </a:xfrm>
          </p:grpSpPr>
          <p:sp>
            <p:nvSpPr>
              <p:cNvPr id="60428" name="Line 5">
                <a:extLst>
                  <a:ext uri="{FF2B5EF4-FFF2-40B4-BE49-F238E27FC236}">
                    <a16:creationId xmlns:a16="http://schemas.microsoft.com/office/drawing/2014/main" id="{B84190D4-D34F-B442-A3E5-96DE1309DC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33" y="825"/>
                <a:ext cx="4" cy="29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0429" name="Group 6">
                <a:extLst>
                  <a:ext uri="{FF2B5EF4-FFF2-40B4-BE49-F238E27FC236}">
                    <a16:creationId xmlns:a16="http://schemas.microsoft.com/office/drawing/2014/main" id="{B6DFA540-6048-7B45-8891-8D020FD20F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7" y="715"/>
                <a:ext cx="3919" cy="3451"/>
                <a:chOff x="987" y="715"/>
                <a:chExt cx="3919" cy="3451"/>
              </a:xfrm>
            </p:grpSpPr>
            <p:sp>
              <p:nvSpPr>
                <p:cNvPr id="60430" name="Rectangle 7">
                  <a:extLst>
                    <a:ext uri="{FF2B5EF4-FFF2-40B4-BE49-F238E27FC236}">
                      <a16:creationId xmlns:a16="http://schemas.microsoft.com/office/drawing/2014/main" id="{B8ADF037-0C39-EA49-A03D-D8F2814CA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9" y="3049"/>
                  <a:ext cx="31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GB" altLang="en-US" sz="1800">
                      <a:latin typeface="Arial" panose="020B0604020202020204" pitchFamily="34" charset="0"/>
                    </a:rPr>
                    <a:t>0.1</a:t>
                  </a:r>
                  <a:endParaRPr lang="en-GB" altLang="en-US" sz="1800" baseline="30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431" name="Rectangle 8">
                  <a:extLst>
                    <a:ext uri="{FF2B5EF4-FFF2-40B4-BE49-F238E27FC236}">
                      <a16:creationId xmlns:a16="http://schemas.microsoft.com/office/drawing/2014/main" id="{08D9FC1A-1008-254A-B00C-27EA28F006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0" y="1913"/>
                  <a:ext cx="27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GB" altLang="en-US" sz="1800">
                      <a:latin typeface="Arial" panose="020B0604020202020204" pitchFamily="34" charset="0"/>
                    </a:rPr>
                    <a:t>10</a:t>
                  </a:r>
                  <a:endParaRPr lang="en-GB" altLang="en-US" sz="1800" baseline="30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432" name="Rectangle 9">
                  <a:extLst>
                    <a:ext uri="{FF2B5EF4-FFF2-40B4-BE49-F238E27FC236}">
                      <a16:creationId xmlns:a16="http://schemas.microsoft.com/office/drawing/2014/main" id="{EF1B68DF-ACA4-4442-842D-228F17064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3" y="2500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GB" altLang="en-US" sz="1800">
                      <a:latin typeface="Arial" panose="020B0604020202020204" pitchFamily="34" charset="0"/>
                    </a:rPr>
                    <a:t>1</a:t>
                  </a:r>
                  <a:endParaRPr lang="en-GB" altLang="en-US" sz="1800" baseline="3000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433" name="Rectangle 10">
                  <a:extLst>
                    <a:ext uri="{FF2B5EF4-FFF2-40B4-BE49-F238E27FC236}">
                      <a16:creationId xmlns:a16="http://schemas.microsoft.com/office/drawing/2014/main" id="{A05CB0B7-F3A2-1A40-98AE-C892221C3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99" y="1326"/>
                  <a:ext cx="35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GB" altLang="en-US" sz="1800">
                      <a:latin typeface="Arial" panose="020B0604020202020204" pitchFamily="34" charset="0"/>
                    </a:rPr>
                    <a:t>100</a:t>
                  </a:r>
                  <a:endParaRPr lang="en-GB" altLang="en-US" sz="1800" baseline="30000"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60434" name="Group 11">
                  <a:extLst>
                    <a:ext uri="{FF2B5EF4-FFF2-40B4-BE49-F238E27FC236}">
                      <a16:creationId xmlns:a16="http://schemas.microsoft.com/office/drawing/2014/main" id="{21EA33B2-56DC-BA40-B14C-4F3058183D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87" y="715"/>
                  <a:ext cx="3919" cy="3451"/>
                  <a:chOff x="987" y="715"/>
                  <a:chExt cx="3919" cy="3451"/>
                </a:xfrm>
              </p:grpSpPr>
              <p:sp>
                <p:nvSpPr>
                  <p:cNvPr id="60435" name="Line 12">
                    <a:extLst>
                      <a:ext uri="{FF2B5EF4-FFF2-40B4-BE49-F238E27FC236}">
                        <a16:creationId xmlns:a16="http://schemas.microsoft.com/office/drawing/2014/main" id="{3CBD47B6-19DC-6E44-9A15-629E6C49F2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02" y="834"/>
                    <a:ext cx="4" cy="294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436" name="Line 13">
                    <a:extLst>
                      <a:ext uri="{FF2B5EF4-FFF2-40B4-BE49-F238E27FC236}">
                        <a16:creationId xmlns:a16="http://schemas.microsoft.com/office/drawing/2014/main" id="{1B847B68-65E5-6042-909F-56C43CC8CC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71" y="1484"/>
                    <a:ext cx="3123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0437" name="Oval 14">
                    <a:extLst>
                      <a:ext uri="{FF2B5EF4-FFF2-40B4-BE49-F238E27FC236}">
                        <a16:creationId xmlns:a16="http://schemas.microsoft.com/office/drawing/2014/main" id="{782690CF-E2BB-1648-BAD0-1F4E7CA88B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244318">
                    <a:off x="2723" y="1378"/>
                    <a:ext cx="540" cy="1077"/>
                  </a:xfrm>
                  <a:prstGeom prst="ellipse">
                    <a:avLst/>
                  </a:prstGeom>
                  <a:solidFill>
                    <a:srgbClr val="663300">
                      <a:alpha val="50195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438" name="Rectangle 15">
                    <a:extLst>
                      <a:ext uri="{FF2B5EF4-FFF2-40B4-BE49-F238E27FC236}">
                        <a16:creationId xmlns:a16="http://schemas.microsoft.com/office/drawing/2014/main" id="{C2EB6D9D-AC2C-074E-BC6C-F676289901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35" y="825"/>
                    <a:ext cx="3159" cy="2966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439" name="Oval 16">
                    <a:extLst>
                      <a:ext uri="{FF2B5EF4-FFF2-40B4-BE49-F238E27FC236}">
                        <a16:creationId xmlns:a16="http://schemas.microsoft.com/office/drawing/2014/main" id="{E516DBC1-9CFB-D741-8CEB-785B0F523B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720883">
                    <a:off x="2687" y="2173"/>
                    <a:ext cx="347" cy="1323"/>
                  </a:xfrm>
                  <a:prstGeom prst="ellipse">
                    <a:avLst/>
                  </a:prstGeom>
                  <a:solidFill>
                    <a:schemeClr val="bg2">
                      <a:alpha val="50195"/>
                    </a:scheme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440" name="Oval 17">
                    <a:extLst>
                      <a:ext uri="{FF2B5EF4-FFF2-40B4-BE49-F238E27FC236}">
                        <a16:creationId xmlns:a16="http://schemas.microsoft.com/office/drawing/2014/main" id="{BABB0327-A0AC-454C-BEA9-D7A760ACDA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2322648">
                    <a:off x="1645" y="2825"/>
                    <a:ext cx="631" cy="1039"/>
                  </a:xfrm>
                  <a:prstGeom prst="ellipse">
                    <a:avLst/>
                  </a:prstGeom>
                  <a:solidFill>
                    <a:srgbClr val="99FF33">
                      <a:alpha val="50195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/>
                    <a:endParaRPr lang="en-GB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441" name="Oval 18">
                    <a:extLst>
                      <a:ext uri="{FF2B5EF4-FFF2-40B4-BE49-F238E27FC236}">
                        <a16:creationId xmlns:a16="http://schemas.microsoft.com/office/drawing/2014/main" id="{82E85B99-0A17-A244-9D4D-EC551DD61C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878138">
                    <a:off x="3117" y="1211"/>
                    <a:ext cx="1422" cy="880"/>
                  </a:xfrm>
                  <a:prstGeom prst="ellipse">
                    <a:avLst/>
                  </a:prstGeom>
                  <a:solidFill>
                    <a:srgbClr val="FF6600">
                      <a:alpha val="50195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/>
                    <a:endParaRPr lang="en-GB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442" name="Oval 19">
                    <a:extLst>
                      <a:ext uri="{FF2B5EF4-FFF2-40B4-BE49-F238E27FC236}">
                        <a16:creationId xmlns:a16="http://schemas.microsoft.com/office/drawing/2014/main" id="{CFFDD47E-9211-1F43-8C41-E12A95DD16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-1220849">
                    <a:off x="1718" y="2049"/>
                    <a:ext cx="1102" cy="580"/>
                  </a:xfrm>
                  <a:prstGeom prst="ellipse">
                    <a:avLst/>
                  </a:prstGeom>
                  <a:solidFill>
                    <a:srgbClr val="008000">
                      <a:alpha val="50195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60443" name="Text Box 20">
                    <a:extLst>
                      <a:ext uri="{FF2B5EF4-FFF2-40B4-BE49-F238E27FC236}">
                        <a16:creationId xmlns:a16="http://schemas.microsoft.com/office/drawing/2014/main" id="{3601A40B-D3E0-3B41-A84C-0F2E2D5656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29" y="2201"/>
                    <a:ext cx="540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Metals</a:t>
                    </a:r>
                  </a:p>
                </p:txBody>
              </p:sp>
              <p:sp>
                <p:nvSpPr>
                  <p:cNvPr id="60444" name="Text Box 21">
                    <a:extLst>
                      <a:ext uri="{FF2B5EF4-FFF2-40B4-BE49-F238E27FC236}">
                        <a16:creationId xmlns:a16="http://schemas.microsoft.com/office/drawing/2014/main" id="{7AB3D70D-F540-6440-A574-774365EA5B2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50" y="2748"/>
                    <a:ext cx="716" cy="2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Polymers</a:t>
                    </a:r>
                  </a:p>
                </p:txBody>
              </p:sp>
              <p:sp>
                <p:nvSpPr>
                  <p:cNvPr id="60445" name="Text Box 22">
                    <a:extLst>
                      <a:ext uri="{FF2B5EF4-FFF2-40B4-BE49-F238E27FC236}">
                        <a16:creationId xmlns:a16="http://schemas.microsoft.com/office/drawing/2014/main" id="{EB14C7E1-8077-064A-8EC7-28D62CB39D2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93" y="3425"/>
                    <a:ext cx="836" cy="2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Elastomers</a:t>
                    </a:r>
                  </a:p>
                </p:txBody>
              </p:sp>
              <p:sp>
                <p:nvSpPr>
                  <p:cNvPr id="60446" name="Text Box 23">
                    <a:extLst>
                      <a:ext uri="{FF2B5EF4-FFF2-40B4-BE49-F238E27FC236}">
                        <a16:creationId xmlns:a16="http://schemas.microsoft.com/office/drawing/2014/main" id="{F84626EF-F481-5846-9E92-824C225AC83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18" y="991"/>
                    <a:ext cx="724" cy="2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Ceramics</a:t>
                    </a:r>
                  </a:p>
                </p:txBody>
              </p:sp>
              <p:sp>
                <p:nvSpPr>
                  <p:cNvPr id="60447" name="Text Box 24">
                    <a:extLst>
                      <a:ext uri="{FF2B5EF4-FFF2-40B4-BE49-F238E27FC236}">
                        <a16:creationId xmlns:a16="http://schemas.microsoft.com/office/drawing/2014/main" id="{CA6C5686-3DB5-2348-870C-30689BBB1C4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8" y="1896"/>
                    <a:ext cx="56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Woods</a:t>
                    </a:r>
                  </a:p>
                </p:txBody>
              </p:sp>
              <p:sp>
                <p:nvSpPr>
                  <p:cNvPr id="60448" name="Text Box 25">
                    <a:extLst>
                      <a:ext uri="{FF2B5EF4-FFF2-40B4-BE49-F238E27FC236}">
                        <a16:creationId xmlns:a16="http://schemas.microsoft.com/office/drawing/2014/main" id="{2CE88DD6-52E8-6C42-97C8-C972667C668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73" y="1559"/>
                    <a:ext cx="876" cy="2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Composites</a:t>
                    </a:r>
                  </a:p>
                </p:txBody>
              </p:sp>
              <p:sp>
                <p:nvSpPr>
                  <p:cNvPr id="60449" name="Text Box 26">
                    <a:extLst>
                      <a:ext uri="{FF2B5EF4-FFF2-40B4-BE49-F238E27FC236}">
                        <a16:creationId xmlns:a16="http://schemas.microsoft.com/office/drawing/2014/main" id="{4F9FD83B-3B69-494A-BDB0-EE578E0D9DB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57" y="2671"/>
                    <a:ext cx="556" cy="23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Foams</a:t>
                    </a:r>
                  </a:p>
                </p:txBody>
              </p:sp>
              <p:sp>
                <p:nvSpPr>
                  <p:cNvPr id="60450" name="Text Box 27">
                    <a:extLst>
                      <a:ext uri="{FF2B5EF4-FFF2-40B4-BE49-F238E27FC236}">
                        <a16:creationId xmlns:a16="http://schemas.microsoft.com/office/drawing/2014/main" id="{603FC61E-B0B3-4A47-AECA-A994C784DC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59" y="3626"/>
                    <a:ext cx="39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0.01</a:t>
                    </a:r>
                  </a:p>
                </p:txBody>
              </p:sp>
              <p:sp>
                <p:nvSpPr>
                  <p:cNvPr id="60451" name="Text Box 28">
                    <a:extLst>
                      <a:ext uri="{FF2B5EF4-FFF2-40B4-BE49-F238E27FC236}">
                        <a16:creationId xmlns:a16="http://schemas.microsoft.com/office/drawing/2014/main" id="{76109B2B-9F94-3C48-AF80-3023685A0AD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32" y="715"/>
                    <a:ext cx="43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1000</a:t>
                    </a:r>
                  </a:p>
                </p:txBody>
              </p:sp>
              <p:sp>
                <p:nvSpPr>
                  <p:cNvPr id="60452" name="Text Box 29">
                    <a:extLst>
                      <a:ext uri="{FF2B5EF4-FFF2-40B4-BE49-F238E27FC236}">
                        <a16:creationId xmlns:a16="http://schemas.microsoft.com/office/drawing/2014/main" id="{ED4DC1C5-EAC0-CD4D-A3CA-670D683CBDC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50" y="3769"/>
                    <a:ext cx="35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100</a:t>
                    </a:r>
                  </a:p>
                </p:txBody>
              </p:sp>
              <p:sp>
                <p:nvSpPr>
                  <p:cNvPr id="60453" name="Text Box 30">
                    <a:extLst>
                      <a:ext uri="{FF2B5EF4-FFF2-40B4-BE49-F238E27FC236}">
                        <a16:creationId xmlns:a16="http://schemas.microsoft.com/office/drawing/2014/main" id="{6B99B4C5-658B-844B-992B-76C0594FA35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29" y="3778"/>
                    <a:ext cx="31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0.1</a:t>
                    </a:r>
                  </a:p>
                </p:txBody>
              </p:sp>
              <p:sp>
                <p:nvSpPr>
                  <p:cNvPr id="60454" name="Text Box 31">
                    <a:extLst>
                      <a:ext uri="{FF2B5EF4-FFF2-40B4-BE49-F238E27FC236}">
                        <a16:creationId xmlns:a16="http://schemas.microsoft.com/office/drawing/2014/main" id="{30403BA8-6382-9E42-9DCF-94DBF083A74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52" y="3771"/>
                    <a:ext cx="19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60455" name="Text Box 32">
                    <a:extLst>
                      <a:ext uri="{FF2B5EF4-FFF2-40B4-BE49-F238E27FC236}">
                        <a16:creationId xmlns:a16="http://schemas.microsoft.com/office/drawing/2014/main" id="{67700D77-98DA-E540-986E-52973AF1DA6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84" y="3760"/>
                    <a:ext cx="276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10</a:t>
                    </a:r>
                  </a:p>
                </p:txBody>
              </p:sp>
              <p:sp>
                <p:nvSpPr>
                  <p:cNvPr id="60456" name="Text Box 33">
                    <a:extLst>
                      <a:ext uri="{FF2B5EF4-FFF2-40B4-BE49-F238E27FC236}">
                        <a16:creationId xmlns:a16="http://schemas.microsoft.com/office/drawing/2014/main" id="{9BDF6274-65BC-B340-B804-BE1CB5CFDB2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18" y="3935"/>
                    <a:ext cx="1185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Density  (Mg/m</a:t>
                    </a:r>
                    <a:r>
                      <a:rPr lang="en-GB" altLang="en-US" sz="1800" baseline="30000">
                        <a:latin typeface="Arial" panose="020B0604020202020204" pitchFamily="34" charset="0"/>
                      </a:rPr>
                      <a:t>3</a:t>
                    </a:r>
                    <a:r>
                      <a:rPr lang="en-GB" altLang="en-US" sz="1800">
                        <a:latin typeface="Arial" panose="020B0604020202020204" pitchFamily="34" charset="0"/>
                      </a:rPr>
                      <a:t>)</a:t>
                    </a:r>
                  </a:p>
                </p:txBody>
              </p:sp>
              <p:sp>
                <p:nvSpPr>
                  <p:cNvPr id="60457" name="Text Box 34">
                    <a:extLst>
                      <a:ext uri="{FF2B5EF4-FFF2-40B4-BE49-F238E27FC236}">
                        <a16:creationId xmlns:a16="http://schemas.microsoft.com/office/drawing/2014/main" id="{4E26F42B-8F27-8A43-BFE7-0D120C81B23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 rot="-5400000">
                    <a:off x="-1" y="2011"/>
                    <a:ext cx="2208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r>
                      <a:rPr lang="en-GB" altLang="en-US" sz="1800">
                        <a:latin typeface="Arial" panose="020B0604020202020204" pitchFamily="34" charset="0"/>
                      </a:rPr>
                      <a:t>Young’s modulus E, (GPa)</a:t>
                    </a:r>
                  </a:p>
                </p:txBody>
              </p:sp>
              <p:sp>
                <p:nvSpPr>
                  <p:cNvPr id="60458" name="Oval 35">
                    <a:extLst>
                      <a:ext uri="{FF2B5EF4-FFF2-40B4-BE49-F238E27FC236}">
                        <a16:creationId xmlns:a16="http://schemas.microsoft.com/office/drawing/2014/main" id="{D6A50A29-9FF2-154B-BC72-0E834ABE33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114787">
                    <a:off x="3161" y="910"/>
                    <a:ext cx="486" cy="670"/>
                  </a:xfrm>
                  <a:prstGeom prst="ellipse">
                    <a:avLst/>
                  </a:prstGeom>
                  <a:solidFill>
                    <a:srgbClr val="FF99FF">
                      <a:alpha val="50195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/>
                    <a:endParaRPr lang="en-GB" altLang="en-US" sz="180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459" name="Oval 36">
                    <a:extLst>
                      <a:ext uri="{FF2B5EF4-FFF2-40B4-BE49-F238E27FC236}">
                        <a16:creationId xmlns:a16="http://schemas.microsoft.com/office/drawing/2014/main" id="{6CCA0420-6A02-B248-8FA5-0B2440481F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321979">
                    <a:off x="2644" y="3170"/>
                    <a:ext cx="296" cy="626"/>
                  </a:xfrm>
                  <a:prstGeom prst="ellipse">
                    <a:avLst/>
                  </a:prstGeom>
                  <a:solidFill>
                    <a:srgbClr val="66FFFF">
                      <a:alpha val="50195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" pitchFamily="2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ctr"/>
                    <a:endParaRPr lang="en-GB" altLang="en-US" sz="1800"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60425" name="Line 37">
              <a:extLst>
                <a:ext uri="{FF2B5EF4-FFF2-40B4-BE49-F238E27FC236}">
                  <a16:creationId xmlns:a16="http://schemas.microsoft.com/office/drawing/2014/main" id="{375D7158-84DE-C949-84A3-5265CD198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1" y="2117"/>
              <a:ext cx="31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6" name="Line 38">
              <a:extLst>
                <a:ext uri="{FF2B5EF4-FFF2-40B4-BE49-F238E27FC236}">
                  <a16:creationId xmlns:a16="http://schemas.microsoft.com/office/drawing/2014/main" id="{7E8E9E96-B950-7440-BEFB-0FB922903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727"/>
              <a:ext cx="31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27" name="Line 39">
              <a:extLst>
                <a:ext uri="{FF2B5EF4-FFF2-40B4-BE49-F238E27FC236}">
                  <a16:creationId xmlns:a16="http://schemas.microsoft.com/office/drawing/2014/main" id="{42DF36E2-D609-1140-B8B8-DF8683CCB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3297"/>
              <a:ext cx="3134" cy="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419" name="Rectangle 40">
            <a:extLst>
              <a:ext uri="{FF2B5EF4-FFF2-40B4-BE49-F238E27FC236}">
                <a16:creationId xmlns:a16="http://schemas.microsoft.com/office/drawing/2014/main" id="{EEA1F771-51EB-F340-B6C9-8BD2CBE3C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9875"/>
            <a:ext cx="10255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800">
                <a:solidFill>
                  <a:srgbClr val="3399FF"/>
                </a:solidFill>
                <a:latin typeface="Arial" panose="020B0604020202020204" pitchFamily="34" charset="0"/>
              </a:rPr>
              <a:t>Unit 1, Frame 1.16</a:t>
            </a:r>
          </a:p>
        </p:txBody>
      </p:sp>
      <p:cxnSp>
        <p:nvCxnSpPr>
          <p:cNvPr id="60420" name="Straight Connector 2">
            <a:extLst>
              <a:ext uri="{FF2B5EF4-FFF2-40B4-BE49-F238E27FC236}">
                <a16:creationId xmlns:a16="http://schemas.microsoft.com/office/drawing/2014/main" id="{EB43ECBC-6D24-E544-AC29-57BA3777B52C}"/>
              </a:ext>
            </a:extLst>
          </p:cNvPr>
          <p:cNvCxnSpPr>
            <a:cxnSpLocks/>
          </p:cNvCxnSpPr>
          <p:nvPr/>
        </p:nvCxnSpPr>
        <p:spPr bwMode="auto">
          <a:xfrm flipV="1">
            <a:off x="2154238" y="1573213"/>
            <a:ext cx="4675187" cy="2297112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60421" name="Rectangle 4">
            <a:extLst>
              <a:ext uri="{FF2B5EF4-FFF2-40B4-BE49-F238E27FC236}">
                <a16:creationId xmlns:a16="http://schemas.microsoft.com/office/drawing/2014/main" id="{32088099-0035-9646-924F-D6AF77D2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1225" y="2354263"/>
            <a:ext cx="1079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latin typeface="Arial" panose="020B0604020202020204" pitchFamily="34" charset="0"/>
              </a:rPr>
              <a:t>E</a:t>
            </a:r>
            <a:r>
              <a:rPr lang="en-US" altLang="en-US">
                <a:latin typeface="Arial" panose="020B0604020202020204" pitchFamily="34" charset="0"/>
              </a:rPr>
              <a:t>/</a:t>
            </a:r>
            <a:r>
              <a:rPr lang="en-US" altLang="en-US">
                <a:latin typeface="Symbol" pitchFamily="2" charset="2"/>
              </a:rPr>
              <a:t>r (2)</a:t>
            </a:r>
            <a:endParaRPr lang="en-US" altLang="en-US"/>
          </a:p>
        </p:txBody>
      </p:sp>
      <p:cxnSp>
        <p:nvCxnSpPr>
          <p:cNvPr id="60422" name="Straight Connector 45">
            <a:extLst>
              <a:ext uri="{FF2B5EF4-FFF2-40B4-BE49-F238E27FC236}">
                <a16:creationId xmlns:a16="http://schemas.microsoft.com/office/drawing/2014/main" id="{5CD60420-B46B-4C4B-85EC-BD8B4246ED5E}"/>
              </a:ext>
            </a:extLst>
          </p:cNvPr>
          <p:cNvCxnSpPr>
            <a:cxnSpLocks/>
          </p:cNvCxnSpPr>
          <p:nvPr/>
        </p:nvCxnSpPr>
        <p:spPr bwMode="auto">
          <a:xfrm flipV="1">
            <a:off x="2312988" y="2654300"/>
            <a:ext cx="4887912" cy="2408238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60423" name="Rectangle 47">
            <a:extLst>
              <a:ext uri="{FF2B5EF4-FFF2-40B4-BE49-F238E27FC236}">
                <a16:creationId xmlns:a16="http://schemas.microsoft.com/office/drawing/2014/main" id="{96273EDA-8D2D-0D4A-B500-6B79354C8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4538" y="1136650"/>
            <a:ext cx="107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latin typeface="Arial" panose="020B0604020202020204" pitchFamily="34" charset="0"/>
              </a:rPr>
              <a:t>E</a:t>
            </a:r>
            <a:r>
              <a:rPr lang="en-US" altLang="en-US">
                <a:latin typeface="Arial" panose="020B0604020202020204" pitchFamily="34" charset="0"/>
              </a:rPr>
              <a:t>/</a:t>
            </a:r>
            <a:r>
              <a:rPr lang="en-US" altLang="en-US">
                <a:latin typeface="Symbol" pitchFamily="2" charset="2"/>
              </a:rPr>
              <a:t>r (1)</a:t>
            </a:r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5707D21F-D0A7-444E-BC79-B6214321F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1675" y="222250"/>
            <a:ext cx="7772400" cy="533400"/>
          </a:xfrm>
        </p:spPr>
        <p:txBody>
          <a:bodyPr/>
          <a:lstStyle/>
          <a:p>
            <a:r>
              <a:rPr lang="en-GB" altLang="en-US">
                <a:ea typeface="ＭＳ Ｐゴシック" panose="020B0600070205080204" pitchFamily="34" charset="-128"/>
              </a:rPr>
              <a:t>Specfic Materials</a:t>
            </a:r>
            <a:endParaRPr lang="en-GB" altLang="en-US" b="0" i="1">
              <a:ea typeface="ＭＳ Ｐゴシック" panose="020B0600070205080204" pitchFamily="34" charset="-128"/>
            </a:endParaRPr>
          </a:p>
        </p:txBody>
      </p:sp>
      <p:grpSp>
        <p:nvGrpSpPr>
          <p:cNvPr id="61442" name="Group 3">
            <a:extLst>
              <a:ext uri="{FF2B5EF4-FFF2-40B4-BE49-F238E27FC236}">
                <a16:creationId xmlns:a16="http://schemas.microsoft.com/office/drawing/2014/main" id="{196545BD-D0CC-0247-BE61-532116717403}"/>
              </a:ext>
            </a:extLst>
          </p:cNvPr>
          <p:cNvGrpSpPr>
            <a:grpSpLocks/>
          </p:cNvGrpSpPr>
          <p:nvPr/>
        </p:nvGrpSpPr>
        <p:grpSpPr bwMode="auto">
          <a:xfrm>
            <a:off x="679450" y="1031875"/>
            <a:ext cx="7632700" cy="5507038"/>
            <a:chOff x="428" y="650"/>
            <a:chExt cx="4808" cy="3469"/>
          </a:xfrm>
        </p:grpSpPr>
        <p:grpSp>
          <p:nvGrpSpPr>
            <p:cNvPr id="61446" name="Group 4">
              <a:extLst>
                <a:ext uri="{FF2B5EF4-FFF2-40B4-BE49-F238E27FC236}">
                  <a16:creationId xmlns:a16="http://schemas.microsoft.com/office/drawing/2014/main" id="{3966DF45-4083-E94D-BDAD-233978A2C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" y="650"/>
              <a:ext cx="4748" cy="3349"/>
              <a:chOff x="488" y="650"/>
              <a:chExt cx="4748" cy="3349"/>
            </a:xfrm>
          </p:grpSpPr>
          <p:grpSp>
            <p:nvGrpSpPr>
              <p:cNvPr id="61450" name="Group 5">
                <a:extLst>
                  <a:ext uri="{FF2B5EF4-FFF2-40B4-BE49-F238E27FC236}">
                    <a16:creationId xmlns:a16="http://schemas.microsoft.com/office/drawing/2014/main" id="{ABC41778-A69F-3F46-A1DB-F3E09BBA39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5" y="997"/>
                <a:ext cx="3730" cy="2586"/>
                <a:chOff x="871" y="810"/>
                <a:chExt cx="3730" cy="2586"/>
              </a:xfrm>
            </p:grpSpPr>
            <p:sp>
              <p:nvSpPr>
                <p:cNvPr id="61452" name="Oval 6">
                  <a:extLst>
                    <a:ext uri="{FF2B5EF4-FFF2-40B4-BE49-F238E27FC236}">
                      <a16:creationId xmlns:a16="http://schemas.microsoft.com/office/drawing/2014/main" id="{132D85D9-0447-594D-BDF0-4F3080D32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329412">
                  <a:off x="3371" y="981"/>
                  <a:ext cx="1230" cy="745"/>
                </a:xfrm>
                <a:prstGeom prst="ellipse">
                  <a:avLst/>
                </a:prstGeom>
                <a:solidFill>
                  <a:srgbClr val="FF9933">
                    <a:alpha val="50195"/>
                  </a:srgbClr>
                </a:soli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1453" name="Oval 7">
                  <a:extLst>
                    <a:ext uri="{FF2B5EF4-FFF2-40B4-BE49-F238E27FC236}">
                      <a16:creationId xmlns:a16="http://schemas.microsoft.com/office/drawing/2014/main" id="{B6DE039F-AD9E-BA4E-BAC2-376C700358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490271">
                  <a:off x="3570" y="810"/>
                  <a:ext cx="306" cy="468"/>
                </a:xfrm>
                <a:prstGeom prst="ellipse">
                  <a:avLst/>
                </a:prstGeom>
                <a:solidFill>
                  <a:srgbClr val="FF99FF">
                    <a:alpha val="50195"/>
                  </a:srgbClr>
                </a:solidFill>
                <a:ln w="9525">
                  <a:solidFill>
                    <a:srgbClr val="FF99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1454" name="Oval 8">
                  <a:extLst>
                    <a:ext uri="{FF2B5EF4-FFF2-40B4-BE49-F238E27FC236}">
                      <a16:creationId xmlns:a16="http://schemas.microsoft.com/office/drawing/2014/main" id="{AB14845B-120F-2141-9F24-F3E99F926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2" y="2358"/>
                  <a:ext cx="456" cy="1038"/>
                </a:xfrm>
                <a:prstGeom prst="ellipse">
                  <a:avLst/>
                </a:prstGeom>
                <a:solidFill>
                  <a:srgbClr val="66FFFF">
                    <a:alpha val="50195"/>
                  </a:srgbClr>
                </a:solidFill>
                <a:ln w="9525">
                  <a:solidFill>
                    <a:srgbClr val="66F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1455" name="Oval 9">
                  <a:extLst>
                    <a:ext uri="{FF2B5EF4-FFF2-40B4-BE49-F238E27FC236}">
                      <a16:creationId xmlns:a16="http://schemas.microsoft.com/office/drawing/2014/main" id="{37A2F172-73DB-674C-8E43-59BDD93820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1656"/>
                  <a:ext cx="522" cy="762"/>
                </a:xfrm>
                <a:prstGeom prst="ellipse">
                  <a:avLst/>
                </a:prstGeom>
                <a:solidFill>
                  <a:schemeClr val="bg2">
                    <a:alpha val="50195"/>
                  </a:schemeClr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1456" name="Oval 10">
                  <a:extLst>
                    <a:ext uri="{FF2B5EF4-FFF2-40B4-BE49-F238E27FC236}">
                      <a16:creationId xmlns:a16="http://schemas.microsoft.com/office/drawing/2014/main" id="{2E446E65-D6DE-6A4D-8AF3-DEB49DD187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029498">
                  <a:off x="871" y="2267"/>
                  <a:ext cx="2112" cy="889"/>
                </a:xfrm>
                <a:prstGeom prst="ellipse">
                  <a:avLst/>
                </a:prstGeom>
                <a:solidFill>
                  <a:srgbClr val="99FF33">
                    <a:alpha val="50195"/>
                  </a:srgbClr>
                </a:solidFill>
                <a:ln w="9525">
                  <a:solidFill>
                    <a:srgbClr val="99FF3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1457" name="Oval 11">
                  <a:extLst>
                    <a:ext uri="{FF2B5EF4-FFF2-40B4-BE49-F238E27FC236}">
                      <a16:creationId xmlns:a16="http://schemas.microsoft.com/office/drawing/2014/main" id="{F70C2252-0AE6-2D41-95CF-B53C5C75CD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88054">
                  <a:off x="2188" y="1202"/>
                  <a:ext cx="775" cy="1602"/>
                </a:xfrm>
                <a:prstGeom prst="ellipse">
                  <a:avLst/>
                </a:prstGeom>
                <a:solidFill>
                  <a:srgbClr val="008000">
                    <a:alpha val="50195"/>
                  </a:srgbClr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1458" name="Oval 12">
                  <a:extLst>
                    <a:ext uri="{FF2B5EF4-FFF2-40B4-BE49-F238E27FC236}">
                      <a16:creationId xmlns:a16="http://schemas.microsoft.com/office/drawing/2014/main" id="{E3EBB468-60F2-FC4A-B6B7-E0A523E570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6" y="1212"/>
                  <a:ext cx="276" cy="306"/>
                </a:xfrm>
                <a:prstGeom prst="ellipse">
                  <a:avLst/>
                </a:prstGeom>
                <a:solidFill>
                  <a:srgbClr val="663300">
                    <a:alpha val="50195"/>
                  </a:srgbClr>
                </a:solidFill>
                <a:ln w="9525">
                  <a:solidFill>
                    <a:srgbClr val="6633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pic>
            <p:nvPicPr>
              <p:cNvPr id="61451" name="Picture 13">
                <a:extLst>
                  <a:ext uri="{FF2B5EF4-FFF2-40B4-BE49-F238E27FC236}">
                    <a16:creationId xmlns:a16="http://schemas.microsoft.com/office/drawing/2014/main" id="{8A0254F8-56B6-114F-B700-3F9A493D8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" y="650"/>
                <a:ext cx="4748" cy="3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1447" name="Text Box 14">
              <a:extLst>
                <a:ext uri="{FF2B5EF4-FFF2-40B4-BE49-F238E27FC236}">
                  <a16:creationId xmlns:a16="http://schemas.microsoft.com/office/drawing/2014/main" id="{47EB1E02-4C73-7A4E-8EFE-EF1B07338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-310" y="2141"/>
              <a:ext cx="168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1600">
                  <a:latin typeface="Arial" panose="020B0604020202020204" pitchFamily="34" charset="0"/>
                </a:rPr>
                <a:t>   Young’s modulus (GPa)   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61448" name="Rectangle 15">
              <a:extLst>
                <a:ext uri="{FF2B5EF4-FFF2-40B4-BE49-F238E27FC236}">
                  <a16:creationId xmlns:a16="http://schemas.microsoft.com/office/drawing/2014/main" id="{23B2CA0D-E902-5A49-A457-CC147AFA0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3876"/>
              <a:ext cx="1282" cy="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   Density (Mg/m</a:t>
              </a:r>
              <a:r>
                <a:rPr lang="en-GB" altLang="en-US" sz="1600" baseline="30000">
                  <a:latin typeface="Arial" panose="020B0604020202020204" pitchFamily="34" charset="0"/>
                </a:rPr>
                <a:t>3</a:t>
              </a:r>
              <a:r>
                <a:rPr lang="en-GB" altLang="en-US" sz="1600">
                  <a:latin typeface="Arial" panose="020B0604020202020204" pitchFamily="34" charset="0"/>
                </a:rPr>
                <a:t>)    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61449" name="Text Box 16">
              <a:extLst>
                <a:ext uri="{FF2B5EF4-FFF2-40B4-BE49-F238E27FC236}">
                  <a16:creationId xmlns:a16="http://schemas.microsoft.com/office/drawing/2014/main" id="{5B65D5DA-594E-D44D-B77B-0AFF43A74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" y="744"/>
              <a:ext cx="1482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Modulus - Density</a:t>
              </a:r>
            </a:p>
          </p:txBody>
        </p:sp>
      </p:grpSp>
      <p:sp>
        <p:nvSpPr>
          <p:cNvPr id="61443" name="Rectangle 17">
            <a:extLst>
              <a:ext uri="{FF2B5EF4-FFF2-40B4-BE49-F238E27FC236}">
                <a16:creationId xmlns:a16="http://schemas.microsoft.com/office/drawing/2014/main" id="{275F5DEE-EA5A-0548-9CA4-62AEE9E40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9875"/>
            <a:ext cx="10255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800">
                <a:solidFill>
                  <a:srgbClr val="3399FF"/>
                </a:solidFill>
                <a:latin typeface="Arial" panose="020B0604020202020204" pitchFamily="34" charset="0"/>
              </a:rPr>
              <a:t>Unit 1, Frame 1.18</a:t>
            </a:r>
          </a:p>
        </p:txBody>
      </p:sp>
      <p:cxnSp>
        <p:nvCxnSpPr>
          <p:cNvPr id="61444" name="Straight Connector 2">
            <a:extLst>
              <a:ext uri="{FF2B5EF4-FFF2-40B4-BE49-F238E27FC236}">
                <a16:creationId xmlns:a16="http://schemas.microsoft.com/office/drawing/2014/main" id="{8385CB4A-3F4E-BC4F-B352-D2FED07D271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263650" y="2093913"/>
            <a:ext cx="6981825" cy="260032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61445" name="Straight Connector 19">
            <a:extLst>
              <a:ext uri="{FF2B5EF4-FFF2-40B4-BE49-F238E27FC236}">
                <a16:creationId xmlns:a16="http://schemas.microsoft.com/office/drawing/2014/main" id="{7990AFF5-12DB-C644-87D9-1E2AC8B32651}"/>
              </a:ext>
            </a:extLst>
          </p:cNvPr>
          <p:cNvCxnSpPr>
            <a:cxnSpLocks/>
          </p:cNvCxnSpPr>
          <p:nvPr/>
        </p:nvCxnSpPr>
        <p:spPr bwMode="auto">
          <a:xfrm flipV="1">
            <a:off x="1319213" y="1065213"/>
            <a:ext cx="6126162" cy="2284412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Number Placeholder 3">
            <a:extLst>
              <a:ext uri="{FF2B5EF4-FFF2-40B4-BE49-F238E27FC236}">
                <a16:creationId xmlns:a16="http://schemas.microsoft.com/office/drawing/2014/main" id="{A5F8CE2F-D737-DA43-95AB-F885632A9E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75F1F2-558F-6E4E-8062-3F8E7DFE099E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 b="0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947D7F24-621C-E247-8C35-554A074BB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52600"/>
            <a:ext cx="40306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4D4D4D"/>
                </a:solidFill>
              </a:rPr>
              <a:t>ISSUES TO ADDRESS...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C4DDF7C-76E6-6A47-A0F1-4C45E997E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2332038"/>
            <a:ext cx="6648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•  What are the classes and types of composites</a:t>
            </a:r>
            <a:r>
              <a:rPr lang="en-US" altLang="en-US" sz="2200" b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14340" name="Rectangle 5">
            <a:extLst>
              <a:ext uri="{FF2B5EF4-FFF2-40B4-BE49-F238E27FC236}">
                <a16:creationId xmlns:a16="http://schemas.microsoft.com/office/drawing/2014/main" id="{F53C240E-9D06-5F45-ACA6-49909883B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36875"/>
            <a:ext cx="681513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•  Why are composites used instead of just metals,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      ceramics, or polymers?</a:t>
            </a:r>
          </a:p>
        </p:txBody>
      </p:sp>
      <p:sp>
        <p:nvSpPr>
          <p:cNvPr id="14341" name="Rectangle 6">
            <a:extLst>
              <a:ext uri="{FF2B5EF4-FFF2-40B4-BE49-F238E27FC236}">
                <a16:creationId xmlns:a16="http://schemas.microsoft.com/office/drawing/2014/main" id="{83C18202-CB04-4B45-9E25-5E1AA354C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906838"/>
            <a:ext cx="7340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•  How do we estimate composite stiffness &amp; strength?</a:t>
            </a:r>
            <a:endParaRPr lang="en-US" altLang="en-US" sz="2200" b="0">
              <a:solidFill>
                <a:srgbClr val="000000"/>
              </a:solidFill>
            </a:endParaRPr>
          </a:p>
        </p:txBody>
      </p:sp>
      <p:sp>
        <p:nvSpPr>
          <p:cNvPr id="14342" name="Rectangle 7">
            <a:extLst>
              <a:ext uri="{FF2B5EF4-FFF2-40B4-BE49-F238E27FC236}">
                <a16:creationId xmlns:a16="http://schemas.microsoft.com/office/drawing/2014/main" id="{E353CEB6-852C-834B-A09F-FAACCD74C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11675"/>
            <a:ext cx="7296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•  What are some typical processes and applications?</a:t>
            </a:r>
            <a:endParaRPr lang="en-US" altLang="en-US" sz="2200" b="0">
              <a:solidFill>
                <a:srgbClr val="000000"/>
              </a:solidFill>
            </a:endParaRPr>
          </a:p>
        </p:txBody>
      </p:sp>
      <p:sp>
        <p:nvSpPr>
          <p:cNvPr id="14343" name="Rectangle 8">
            <a:extLst>
              <a:ext uri="{FF2B5EF4-FFF2-40B4-BE49-F238E27FC236}">
                <a16:creationId xmlns:a16="http://schemas.microsoft.com/office/drawing/2014/main" id="{69D5660C-4B6C-894F-BB11-5905D8DBAB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Chapter 16: Composite Materials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E1082C2B-8E26-4840-8C84-64137B3ABC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ea typeface="ＭＳ Ｐゴシック" panose="020B0600070205080204" pitchFamily="34" charset="-128"/>
              </a:rPr>
              <a:t>Specfic Materials</a:t>
            </a:r>
            <a:endParaRPr lang="en-GB" altLang="en-US" b="0" i="1">
              <a:ea typeface="ＭＳ Ｐゴシック" panose="020B0600070205080204" pitchFamily="34" charset="-128"/>
            </a:endParaRPr>
          </a:p>
        </p:txBody>
      </p:sp>
      <p:grpSp>
        <p:nvGrpSpPr>
          <p:cNvPr id="62466" name="Group 3">
            <a:extLst>
              <a:ext uri="{FF2B5EF4-FFF2-40B4-BE49-F238E27FC236}">
                <a16:creationId xmlns:a16="http://schemas.microsoft.com/office/drawing/2014/main" id="{C960F65E-36A9-064E-AE48-36A4CD9E722E}"/>
              </a:ext>
            </a:extLst>
          </p:cNvPr>
          <p:cNvGrpSpPr>
            <a:grpSpLocks/>
          </p:cNvGrpSpPr>
          <p:nvPr/>
        </p:nvGrpSpPr>
        <p:grpSpPr bwMode="auto">
          <a:xfrm>
            <a:off x="679450" y="1031875"/>
            <a:ext cx="7632700" cy="5530850"/>
            <a:chOff x="428" y="650"/>
            <a:chExt cx="4808" cy="3484"/>
          </a:xfrm>
        </p:grpSpPr>
        <p:grpSp>
          <p:nvGrpSpPr>
            <p:cNvPr id="62469" name="Group 4">
              <a:extLst>
                <a:ext uri="{FF2B5EF4-FFF2-40B4-BE49-F238E27FC236}">
                  <a16:creationId xmlns:a16="http://schemas.microsoft.com/office/drawing/2014/main" id="{9A42509D-1C73-7C4B-9CCB-988D80E548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" y="650"/>
              <a:ext cx="4748" cy="3349"/>
              <a:chOff x="488" y="650"/>
              <a:chExt cx="4748" cy="3349"/>
            </a:xfrm>
          </p:grpSpPr>
          <p:grpSp>
            <p:nvGrpSpPr>
              <p:cNvPr id="62473" name="Group 5">
                <a:extLst>
                  <a:ext uri="{FF2B5EF4-FFF2-40B4-BE49-F238E27FC236}">
                    <a16:creationId xmlns:a16="http://schemas.microsoft.com/office/drawing/2014/main" id="{E93C61E4-CDE2-C446-9D09-202C979CEF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5" y="997"/>
                <a:ext cx="3730" cy="2586"/>
                <a:chOff x="871" y="810"/>
                <a:chExt cx="3730" cy="2586"/>
              </a:xfrm>
            </p:grpSpPr>
            <p:sp>
              <p:nvSpPr>
                <p:cNvPr id="62475" name="Oval 6">
                  <a:extLst>
                    <a:ext uri="{FF2B5EF4-FFF2-40B4-BE49-F238E27FC236}">
                      <a16:creationId xmlns:a16="http://schemas.microsoft.com/office/drawing/2014/main" id="{C31C9BBC-3A6C-C143-BDD1-B8A65CA6CF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329412">
                  <a:off x="3371" y="981"/>
                  <a:ext cx="1230" cy="745"/>
                </a:xfrm>
                <a:prstGeom prst="ellipse">
                  <a:avLst/>
                </a:prstGeom>
                <a:solidFill>
                  <a:srgbClr val="FF9933">
                    <a:alpha val="50195"/>
                  </a:srgbClr>
                </a:soli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476" name="Oval 7">
                  <a:extLst>
                    <a:ext uri="{FF2B5EF4-FFF2-40B4-BE49-F238E27FC236}">
                      <a16:creationId xmlns:a16="http://schemas.microsoft.com/office/drawing/2014/main" id="{1BE4061C-5D76-724D-8D71-8C653709BF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490271">
                  <a:off x="3570" y="810"/>
                  <a:ext cx="306" cy="468"/>
                </a:xfrm>
                <a:prstGeom prst="ellipse">
                  <a:avLst/>
                </a:prstGeom>
                <a:solidFill>
                  <a:srgbClr val="FF99FF">
                    <a:alpha val="50195"/>
                  </a:srgbClr>
                </a:solidFill>
                <a:ln w="9525">
                  <a:solidFill>
                    <a:srgbClr val="FF99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477" name="Oval 8">
                  <a:extLst>
                    <a:ext uri="{FF2B5EF4-FFF2-40B4-BE49-F238E27FC236}">
                      <a16:creationId xmlns:a16="http://schemas.microsoft.com/office/drawing/2014/main" id="{86BCFD88-14B9-F347-A7CB-848ED869B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2" y="2358"/>
                  <a:ext cx="456" cy="1038"/>
                </a:xfrm>
                <a:prstGeom prst="ellipse">
                  <a:avLst/>
                </a:prstGeom>
                <a:solidFill>
                  <a:srgbClr val="66FFFF">
                    <a:alpha val="50195"/>
                  </a:srgbClr>
                </a:solidFill>
                <a:ln w="9525">
                  <a:solidFill>
                    <a:srgbClr val="66FF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478" name="Oval 9">
                  <a:extLst>
                    <a:ext uri="{FF2B5EF4-FFF2-40B4-BE49-F238E27FC236}">
                      <a16:creationId xmlns:a16="http://schemas.microsoft.com/office/drawing/2014/main" id="{9A4E1523-9E86-324A-BDE1-AC2E00CE42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96" y="1656"/>
                  <a:ext cx="522" cy="762"/>
                </a:xfrm>
                <a:prstGeom prst="ellipse">
                  <a:avLst/>
                </a:prstGeom>
                <a:solidFill>
                  <a:schemeClr val="bg2">
                    <a:alpha val="50195"/>
                  </a:schemeClr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479" name="Oval 10">
                  <a:extLst>
                    <a:ext uri="{FF2B5EF4-FFF2-40B4-BE49-F238E27FC236}">
                      <a16:creationId xmlns:a16="http://schemas.microsoft.com/office/drawing/2014/main" id="{50EE92BF-98C0-BF41-9193-7FBA99A4EC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029498">
                  <a:off x="871" y="2267"/>
                  <a:ext cx="2112" cy="889"/>
                </a:xfrm>
                <a:prstGeom prst="ellipse">
                  <a:avLst/>
                </a:prstGeom>
                <a:solidFill>
                  <a:srgbClr val="99FF33">
                    <a:alpha val="50195"/>
                  </a:srgbClr>
                </a:solidFill>
                <a:ln w="9525">
                  <a:solidFill>
                    <a:srgbClr val="99FF33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480" name="Oval 11">
                  <a:extLst>
                    <a:ext uri="{FF2B5EF4-FFF2-40B4-BE49-F238E27FC236}">
                      <a16:creationId xmlns:a16="http://schemas.microsoft.com/office/drawing/2014/main" id="{6CAB3705-3501-E349-8F20-FAA562CB2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88054">
                  <a:off x="2188" y="1202"/>
                  <a:ext cx="775" cy="1602"/>
                </a:xfrm>
                <a:prstGeom prst="ellipse">
                  <a:avLst/>
                </a:prstGeom>
                <a:solidFill>
                  <a:srgbClr val="008000">
                    <a:alpha val="50195"/>
                  </a:srgbClr>
                </a:solidFill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2481" name="Oval 12">
                  <a:extLst>
                    <a:ext uri="{FF2B5EF4-FFF2-40B4-BE49-F238E27FC236}">
                      <a16:creationId xmlns:a16="http://schemas.microsoft.com/office/drawing/2014/main" id="{CD9AE80B-28BC-5B42-9CC4-3D0F862C74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76" y="1212"/>
                  <a:ext cx="276" cy="306"/>
                </a:xfrm>
                <a:prstGeom prst="ellipse">
                  <a:avLst/>
                </a:prstGeom>
                <a:solidFill>
                  <a:srgbClr val="663300">
                    <a:alpha val="50195"/>
                  </a:srgbClr>
                </a:solidFill>
                <a:ln w="9525">
                  <a:solidFill>
                    <a:srgbClr val="6633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" pitchFamily="2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pic>
            <p:nvPicPr>
              <p:cNvPr id="62474" name="Picture 13">
                <a:extLst>
                  <a:ext uri="{FF2B5EF4-FFF2-40B4-BE49-F238E27FC236}">
                    <a16:creationId xmlns:a16="http://schemas.microsoft.com/office/drawing/2014/main" id="{4EDAEE49-E8A3-1348-903C-7B7272D1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" y="650"/>
                <a:ext cx="4748" cy="3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62470" name="Text Box 14">
              <a:extLst>
                <a:ext uri="{FF2B5EF4-FFF2-40B4-BE49-F238E27FC236}">
                  <a16:creationId xmlns:a16="http://schemas.microsoft.com/office/drawing/2014/main" id="{F2EF22F0-B0D4-DB47-9421-D6708F7B5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-310" y="2141"/>
              <a:ext cx="1688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1600">
                  <a:latin typeface="Arial" panose="020B0604020202020204" pitchFamily="34" charset="0"/>
                </a:rPr>
                <a:t>   Young’s modulus (GPa)   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62471" name="Rectangle 15">
              <a:extLst>
                <a:ext uri="{FF2B5EF4-FFF2-40B4-BE49-F238E27FC236}">
                  <a16:creationId xmlns:a16="http://schemas.microsoft.com/office/drawing/2014/main" id="{12E4AD23-0570-CB4E-87E7-DB2655483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8" y="3891"/>
              <a:ext cx="1282" cy="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2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GB" altLang="en-US" sz="1600">
                  <a:latin typeface="Arial" panose="020B0604020202020204" pitchFamily="34" charset="0"/>
                </a:rPr>
                <a:t>   Density (Mg/m</a:t>
              </a:r>
              <a:r>
                <a:rPr lang="en-GB" altLang="en-US" sz="1600" baseline="30000">
                  <a:latin typeface="Arial" panose="020B0604020202020204" pitchFamily="34" charset="0"/>
                </a:rPr>
                <a:t>3</a:t>
              </a:r>
              <a:r>
                <a:rPr lang="en-GB" altLang="en-US" sz="1600">
                  <a:latin typeface="Arial" panose="020B0604020202020204" pitchFamily="34" charset="0"/>
                </a:rPr>
                <a:t>)    </a:t>
              </a:r>
              <a:endParaRPr lang="en-US" altLang="en-US" sz="1600">
                <a:latin typeface="Arial" panose="020B0604020202020204" pitchFamily="34" charset="0"/>
              </a:endParaRPr>
            </a:p>
          </p:txBody>
        </p:sp>
        <p:sp>
          <p:nvSpPr>
            <p:cNvPr id="62472" name="Text Box 16">
              <a:extLst>
                <a:ext uri="{FF2B5EF4-FFF2-40B4-BE49-F238E27FC236}">
                  <a16:creationId xmlns:a16="http://schemas.microsoft.com/office/drawing/2014/main" id="{E773BC8B-6A1B-0E48-ADCD-2CDED624B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" y="744"/>
              <a:ext cx="1482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20000"/>
                </a:spcAft>
                <a:buClr>
                  <a:srgbClr val="009B9B"/>
                </a:buClr>
                <a:buSzPct val="80000"/>
                <a:buFont typeface="Wingdings" pitchFamily="2" charset="2"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Modulus - Density</a:t>
              </a:r>
            </a:p>
          </p:txBody>
        </p:sp>
      </p:grpSp>
      <p:sp>
        <p:nvSpPr>
          <p:cNvPr id="62467" name="Rectangle 17">
            <a:extLst>
              <a:ext uri="{FF2B5EF4-FFF2-40B4-BE49-F238E27FC236}">
                <a16:creationId xmlns:a16="http://schemas.microsoft.com/office/drawing/2014/main" id="{6C1C1E4F-AD3F-F74C-A2BD-4E9373F53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9875"/>
            <a:ext cx="10255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spcAft>
                <a:spcPct val="20000"/>
              </a:spcAft>
              <a:buClr>
                <a:srgbClr val="009B9B"/>
              </a:buClr>
              <a:buSzPct val="80000"/>
              <a:buFont typeface="Wingdings" pitchFamily="2" charset="2"/>
              <a:buNone/>
            </a:pPr>
            <a:r>
              <a:rPr lang="en-US" altLang="en-US" sz="800">
                <a:solidFill>
                  <a:srgbClr val="3399FF"/>
                </a:solidFill>
                <a:latin typeface="Arial" panose="020B0604020202020204" pitchFamily="34" charset="0"/>
              </a:rPr>
              <a:t>Unit 1, Frame 1.18</a:t>
            </a:r>
          </a:p>
        </p:txBody>
      </p:sp>
      <p:pic>
        <p:nvPicPr>
          <p:cNvPr id="62468" name="Picture 1">
            <a:extLst>
              <a:ext uri="{FF2B5EF4-FFF2-40B4-BE49-F238E27FC236}">
                <a16:creationId xmlns:a16="http://schemas.microsoft.com/office/drawing/2014/main" id="{49913080-3F4C-F14C-8D09-B9DC91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5">
            <a:extLst>
              <a:ext uri="{FF2B5EF4-FFF2-40B4-BE49-F238E27FC236}">
                <a16:creationId xmlns:a16="http://schemas.microsoft.com/office/drawing/2014/main" id="{694F4E69-BA99-5545-A3FF-06DE76C128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1A83B8-9765-264B-A06B-2D1F992649AA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 b="0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018416AE-F49A-1845-8EC5-1A985A544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3250" y="0"/>
            <a:ext cx="7772400" cy="5334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Nanocomposites</a:t>
            </a:r>
          </a:p>
        </p:txBody>
      </p:sp>
      <p:pic>
        <p:nvPicPr>
          <p:cNvPr id="63491" name="Picture 4" descr="f16_19_pg613">
            <a:extLst>
              <a:ext uri="{FF2B5EF4-FFF2-40B4-BE49-F238E27FC236}">
                <a16:creationId xmlns:a16="http://schemas.microsoft.com/office/drawing/2014/main" id="{A0DC6A0D-BFC0-3B47-A23D-1EB9F8529745}"/>
              </a:ext>
            </a:extLst>
          </p:cNvPr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092200"/>
            <a:ext cx="4530725" cy="549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5" descr="p_pg613">
            <a:extLst>
              <a:ext uri="{FF2B5EF4-FFF2-40B4-BE49-F238E27FC236}">
                <a16:creationId xmlns:a16="http://schemas.microsoft.com/office/drawing/2014/main" id="{76BF742C-A919-874A-A015-CED698226A12}"/>
              </a:ext>
            </a:extLst>
          </p:cNvPr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8" y="893763"/>
            <a:ext cx="3003550" cy="528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29255F54-8032-CD4B-A319-B18DB10CD3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Composites at UD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BAFDF958-E462-214B-AD8D-2F6CB40B4E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92163" y="1511300"/>
            <a:ext cx="7772400" cy="4892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Interdisciplinary Center for Composite Materials (CCM)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Students get degrees from partnering departments: MEEG, MSEG, CIEG, ChEG, BMEG, ELEG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Current director: Jack Gillespie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MSEG, CIEG, MEEG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ccm.udel.edu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CD93F708-219D-6342-98EC-85B9DE142E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6EBA1E-4C13-1143-AF90-1EB6D805E719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 b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67E0A47C-9C05-FE4F-B1E4-EBC6CEA522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CCM Research Areas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77EDD917-2250-C94B-B861-D141DE1E31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66813" y="1377950"/>
            <a:ext cx="5926137" cy="33210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Materials and Synthesis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Mechanics and Design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Multifunctional Materials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Performance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Processing Science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Sensing and Control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Product Development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Engineering Services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809C4C04-1A7F-C544-B350-C6E5B99EC3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BD42C7-8A30-BA40-B161-CFCCDD01DD18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 b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61CC16A6-794E-744B-AB5B-35A89A058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66562" name="Content Placeholder 5">
            <a:extLst>
              <a:ext uri="{FF2B5EF4-FFF2-40B4-BE49-F238E27FC236}">
                <a16:creationId xmlns:a16="http://schemas.microsoft.com/office/drawing/2014/main" id="{D9DE525E-647F-9E48-B022-50584D275A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663" y="0"/>
            <a:ext cx="7983537" cy="6846888"/>
          </a:xfrm>
        </p:spPr>
      </p:pic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7C0472C0-BA3F-B247-A5BC-AB7723F47E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F7F8C8-F572-5C42-8A37-6621C3DF1B1A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 b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4F09DD39-DFF3-6944-921B-0902E0EA6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LaShanda Korley: CWRU -&gt; UD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DC5C8F7D-005A-B74B-9EFA-4893998E3B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511300"/>
            <a:ext cx="7772400" cy="48926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Bio-inspired Materials and Systems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1) Silk-inspired Nanocomposites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2) Spider / Caddisfly Silk Mimics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3) Sea Cucumber, Squid Beak, and Pine Cone Inspired Adaptive Composites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4) Dynamic and Functional Fibers Inspired by the Extracellular Matrix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5) Soft Robotics Inspired by Worm Locomotion</a:t>
            </a: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003A2A9C-B31B-E645-A96A-BF868BE247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EEBD74-3727-9B4D-BAF2-D498468961CC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 b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Number Placeholder 3">
            <a:extLst>
              <a:ext uri="{FF2B5EF4-FFF2-40B4-BE49-F238E27FC236}">
                <a16:creationId xmlns:a16="http://schemas.microsoft.com/office/drawing/2014/main" id="{DE962CEA-570A-F744-99B3-413DC6668E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80FE68-B79B-954C-9082-032E0E4A4837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 b="0"/>
          </a:p>
        </p:txBody>
      </p:sp>
      <p:pic>
        <p:nvPicPr>
          <p:cNvPr id="68610" name="Picture 5">
            <a:extLst>
              <a:ext uri="{FF2B5EF4-FFF2-40B4-BE49-F238E27FC236}">
                <a16:creationId xmlns:a16="http://schemas.microsoft.com/office/drawing/2014/main" id="{7A017456-AB72-E146-BCFE-3F2AF410C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8534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3">
            <a:extLst>
              <a:ext uri="{FF2B5EF4-FFF2-40B4-BE49-F238E27FC236}">
                <a16:creationId xmlns:a16="http://schemas.microsoft.com/office/drawing/2014/main" id="{70373887-5215-B642-98D7-22F596ED08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B705F8-9F52-714C-AFE4-360F6FA99C66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 b="0"/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369AE1F9-2FDF-8A43-99F0-7A7577672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43000"/>
            <a:ext cx="7631113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Composites are classified according to: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the matrix material (</a:t>
            </a:r>
            <a:r>
              <a:rPr lang="en-US" altLang="en-US" sz="2200" b="0">
                <a:solidFill>
                  <a:schemeClr val="accent2"/>
                </a:solidFill>
              </a:rPr>
              <a:t>CMC</a:t>
            </a:r>
            <a:r>
              <a:rPr lang="en-US" altLang="en-US" sz="2200" b="0"/>
              <a:t>, </a:t>
            </a:r>
            <a:r>
              <a:rPr lang="en-US" altLang="en-US" sz="2200" b="0">
                <a:solidFill>
                  <a:schemeClr val="accent2"/>
                </a:solidFill>
              </a:rPr>
              <a:t>MMC</a:t>
            </a:r>
            <a:r>
              <a:rPr lang="en-US" altLang="en-US" sz="2200" b="0"/>
              <a:t>, </a:t>
            </a:r>
            <a:r>
              <a:rPr lang="en-US" altLang="en-US" sz="2200" b="0">
                <a:solidFill>
                  <a:schemeClr val="accent2"/>
                </a:solidFill>
              </a:rPr>
              <a:t>PMC</a:t>
            </a:r>
            <a:r>
              <a:rPr lang="en-US" altLang="en-US" sz="2200" b="0"/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the reinforcement geometry (particles, fibers, layers).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Composites enhance matrix properties:</a:t>
            </a:r>
            <a:endParaRPr lang="en-US" altLang="en-US" sz="2200" b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MMC: enhance </a:t>
            </a:r>
            <a:r>
              <a:rPr lang="en-US" altLang="en-US" sz="2200" b="0">
                <a:latin typeface="Symbol" pitchFamily="2" charset="2"/>
              </a:rPr>
              <a:t>s</a:t>
            </a:r>
            <a:r>
              <a:rPr lang="en-US" altLang="en-US" sz="2400" b="0" i="1" baseline="-6000"/>
              <a:t>y</a:t>
            </a:r>
            <a:r>
              <a:rPr lang="en-US" altLang="en-US" sz="2200" b="0"/>
              <a:t>, </a:t>
            </a:r>
            <a:r>
              <a:rPr lang="en-US" altLang="en-US" sz="2200" b="0" i="1"/>
              <a:t>TS</a:t>
            </a:r>
            <a:r>
              <a:rPr lang="en-US" altLang="en-US" sz="2200" b="0"/>
              <a:t>, creep performance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CMC:  enhance </a:t>
            </a:r>
            <a:r>
              <a:rPr lang="en-US" altLang="en-US" sz="2200" b="0" i="1"/>
              <a:t>K</a:t>
            </a:r>
            <a:r>
              <a:rPr lang="en-US" altLang="en-US" sz="2400" b="0" i="1" baseline="-6000"/>
              <a:t>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PMC:  enhance </a:t>
            </a:r>
            <a:r>
              <a:rPr lang="en-US" altLang="en-US" sz="2200" b="0" i="1"/>
              <a:t>E</a:t>
            </a:r>
            <a:r>
              <a:rPr lang="en-US" altLang="en-US" sz="2200" b="0"/>
              <a:t>, </a:t>
            </a:r>
            <a:r>
              <a:rPr lang="en-US" altLang="en-US" sz="2200" b="0">
                <a:latin typeface="Symbol" pitchFamily="2" charset="2"/>
              </a:rPr>
              <a:t>s</a:t>
            </a:r>
            <a:r>
              <a:rPr lang="en-US" altLang="en-US" sz="2400" b="0" i="1" baseline="-6000"/>
              <a:t>y</a:t>
            </a:r>
            <a:r>
              <a:rPr lang="en-US" altLang="en-US" sz="2200" b="0"/>
              <a:t>, </a:t>
            </a:r>
            <a:r>
              <a:rPr lang="en-US" altLang="en-US" sz="2200" b="0" i="1"/>
              <a:t>TS</a:t>
            </a:r>
            <a:r>
              <a:rPr lang="en-US" altLang="en-US" sz="2200" b="0"/>
              <a:t>, creep performance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400" b="0">
                <a:solidFill>
                  <a:schemeClr val="accent2"/>
                </a:solidFill>
              </a:rPr>
              <a:t>Particulate-reinforced</a:t>
            </a:r>
            <a:r>
              <a:rPr lang="en-US" altLang="en-US" sz="2200" b="0"/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Elastic modulus can be estimated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Properties are isotropic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400" b="0">
                <a:solidFill>
                  <a:schemeClr val="accent2"/>
                </a:solidFill>
              </a:rPr>
              <a:t>Fiber-reinforced</a:t>
            </a:r>
            <a:r>
              <a:rPr lang="en-US" altLang="en-US" sz="2200" b="0"/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Elastic modulus and </a:t>
            </a:r>
            <a:r>
              <a:rPr lang="en-US" altLang="en-US" sz="2200" b="0" i="1"/>
              <a:t>TS</a:t>
            </a:r>
            <a:r>
              <a:rPr lang="en-US" altLang="en-US" sz="2200" b="0"/>
              <a:t> can be estimated along fiber dir.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Properties can be isotropic or anisotropic.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400" b="0">
                <a:solidFill>
                  <a:schemeClr val="accent2"/>
                </a:solidFill>
              </a:rPr>
              <a:t>Structural</a:t>
            </a:r>
            <a:r>
              <a:rPr lang="en-US" altLang="en-US" sz="2200" b="0"/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Based on build-up of sandwiches in layered form</a:t>
            </a:r>
          </a:p>
        </p:txBody>
      </p:sp>
      <p:sp>
        <p:nvSpPr>
          <p:cNvPr id="69635" name="Rectangle 4">
            <a:extLst>
              <a:ext uri="{FF2B5EF4-FFF2-40B4-BE49-F238E27FC236}">
                <a16:creationId xmlns:a16="http://schemas.microsoft.com/office/drawing/2014/main" id="{C2BBAA1D-3EE7-AC4A-8835-7664EBDD8A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5">
            <a:extLst>
              <a:ext uri="{FF2B5EF4-FFF2-40B4-BE49-F238E27FC236}">
                <a16:creationId xmlns:a16="http://schemas.microsoft.com/office/drawing/2014/main" id="{0B2DD32D-8A44-9A4F-ABCA-880643AE34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3F580E-B887-294C-93CC-C74B3013CCF2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 b="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AC967E2-BDCF-0C4C-B0EC-1662B7134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272AEB5-7671-C144-9D85-54D9448BCD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b="0">
                <a:ea typeface="ＭＳ Ｐゴシック" panose="020B0600070205080204" pitchFamily="34" charset="-128"/>
              </a:rPr>
              <a:t>Combine different materials with the objective of getting a more desirable combination of properties</a:t>
            </a:r>
          </a:p>
          <a:p>
            <a:pPr lvl="1"/>
            <a:r>
              <a:rPr lang="en-US" altLang="en-US" sz="2400" b="0">
                <a:ea typeface="ＭＳ Ｐゴシック" panose="020B0600070205080204" pitchFamily="34" charset="-128"/>
              </a:rPr>
              <a:t>Ex:  get flexibility &amp; light weight of a polymer plus the strength of a ceramic</a:t>
            </a:r>
          </a:p>
          <a:p>
            <a:endParaRPr lang="en-US" altLang="en-US" sz="2400" b="0">
              <a:ea typeface="ＭＳ Ｐゴシック" panose="020B0600070205080204" pitchFamily="34" charset="-128"/>
            </a:endParaRPr>
          </a:p>
          <a:p>
            <a:r>
              <a:rPr lang="en-US" altLang="en-US" sz="2400" b="0">
                <a:solidFill>
                  <a:schemeClr val="accent2"/>
                </a:solidFill>
                <a:ea typeface="ＭＳ Ｐゴシック" panose="020B0600070205080204" pitchFamily="34" charset="-128"/>
              </a:rPr>
              <a:t>Principle of combined action</a:t>
            </a:r>
          </a:p>
          <a:p>
            <a:pPr lvl="1"/>
            <a:r>
              <a:rPr lang="en-US" altLang="en-US" sz="2400" b="0">
                <a:ea typeface="ＭＳ Ｐゴシック" panose="020B0600070205080204" pitchFamily="34" charset="-128"/>
              </a:rPr>
              <a:t>Mixture gives “averaged” properties</a:t>
            </a:r>
          </a:p>
          <a:p>
            <a:pPr lvl="1"/>
            <a:endParaRPr lang="en-US" altLang="en-US" sz="2400" b="0">
              <a:ea typeface="ＭＳ Ｐゴシック" panose="020B0600070205080204" pitchFamily="34" charset="-128"/>
            </a:endParaRPr>
          </a:p>
          <a:p>
            <a:r>
              <a:rPr lang="en-US" altLang="en-US" sz="2400" b="0">
                <a:ea typeface="ＭＳ Ｐゴシック" panose="020B0600070205080204" pitchFamily="34" charset="-128"/>
              </a:rPr>
              <a:t>Steels, other alloys are really “composites”, but term is usually used to describe materials where the separate components are mixed together later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3">
            <a:extLst>
              <a:ext uri="{FF2B5EF4-FFF2-40B4-BE49-F238E27FC236}">
                <a16:creationId xmlns:a16="http://schemas.microsoft.com/office/drawing/2014/main" id="{666AE6A5-8747-C04D-9A02-5A8A59F44F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D79181-3143-0840-ACCE-812FEFF4023C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b="0"/>
          </a:p>
        </p:txBody>
      </p:sp>
      <p:sp>
        <p:nvSpPr>
          <p:cNvPr id="18434" name="Rectangle 6">
            <a:extLst>
              <a:ext uri="{FF2B5EF4-FFF2-40B4-BE49-F238E27FC236}">
                <a16:creationId xmlns:a16="http://schemas.microsoft.com/office/drawing/2014/main" id="{B8A3C0B9-0738-3642-9746-1A1B73A7C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066800"/>
            <a:ext cx="4602163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400" b="0">
                <a:solidFill>
                  <a:schemeClr val="accent2"/>
                </a:solidFill>
              </a:rPr>
              <a:t>Composites</a:t>
            </a:r>
            <a:r>
              <a:rPr lang="en-US" altLang="en-US" sz="2400" b="0"/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Multiphase material w/significant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    proportions of each phase.</a:t>
            </a:r>
          </a:p>
        </p:txBody>
      </p:sp>
      <p:sp>
        <p:nvSpPr>
          <p:cNvPr id="337928" name="Rectangle 8">
            <a:extLst>
              <a:ext uri="{FF2B5EF4-FFF2-40B4-BE49-F238E27FC236}">
                <a16:creationId xmlns:a16="http://schemas.microsoft.com/office/drawing/2014/main" id="{67FDD20F-8810-5147-ABC7-E0683E477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603750"/>
            <a:ext cx="5394325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/>
              <a:t>•  </a:t>
            </a:r>
            <a:r>
              <a:rPr lang="en-US" altLang="en-US" sz="2400" b="0">
                <a:solidFill>
                  <a:schemeClr val="accent2"/>
                </a:solidFill>
              </a:rPr>
              <a:t>Dispersed phase</a:t>
            </a:r>
            <a:r>
              <a:rPr lang="en-US" altLang="en-US" sz="2400" b="0"/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Purpose: enhance matrix properties.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     </a:t>
            </a:r>
            <a:r>
              <a:rPr lang="en-US" altLang="en-US" sz="2000" b="0">
                <a:solidFill>
                  <a:srgbClr val="CC0000"/>
                </a:solidFill>
              </a:rPr>
              <a:t>MMC</a:t>
            </a:r>
            <a:r>
              <a:rPr lang="en-US" altLang="en-US" sz="2000" b="0"/>
              <a:t>:  increase </a:t>
            </a:r>
            <a:r>
              <a:rPr lang="en-US" altLang="en-US" sz="2000" b="0">
                <a:latin typeface="Symbol" pitchFamily="2" charset="2"/>
              </a:rPr>
              <a:t>s</a:t>
            </a:r>
            <a:r>
              <a:rPr lang="en-US" altLang="en-US" sz="2400" b="0" i="1" baseline="-4000"/>
              <a:t>y</a:t>
            </a:r>
            <a:r>
              <a:rPr lang="en-US" altLang="en-US" sz="2000" b="0"/>
              <a:t>, </a:t>
            </a:r>
            <a:r>
              <a:rPr lang="en-US" altLang="en-US" sz="2000" b="0" i="1"/>
              <a:t>TS</a:t>
            </a:r>
            <a:r>
              <a:rPr lang="en-US" altLang="en-US" sz="2000" b="0"/>
              <a:t>, creep resist.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     </a:t>
            </a:r>
            <a:r>
              <a:rPr lang="en-US" altLang="en-US" sz="2000" b="0">
                <a:solidFill>
                  <a:schemeClr val="accent2"/>
                </a:solidFill>
              </a:rPr>
              <a:t>CMC</a:t>
            </a:r>
            <a:r>
              <a:rPr lang="en-US" altLang="en-US" sz="2000" b="0"/>
              <a:t>:  increase </a:t>
            </a:r>
            <a:r>
              <a:rPr lang="en-US" altLang="en-US" sz="2000" b="0" i="1"/>
              <a:t>Kc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0"/>
              <a:t>         </a:t>
            </a:r>
            <a:r>
              <a:rPr lang="en-US" altLang="en-US" sz="2000" b="0">
                <a:solidFill>
                  <a:srgbClr val="009900"/>
                </a:solidFill>
              </a:rPr>
              <a:t>PMC</a:t>
            </a:r>
            <a:r>
              <a:rPr lang="en-US" altLang="en-US" sz="2000" b="0"/>
              <a:t>:  increase </a:t>
            </a:r>
            <a:r>
              <a:rPr lang="en-US" altLang="en-US" sz="2000" b="0" i="1"/>
              <a:t>E</a:t>
            </a:r>
            <a:r>
              <a:rPr lang="en-US" altLang="en-US" sz="2000" b="0"/>
              <a:t>, </a:t>
            </a:r>
            <a:r>
              <a:rPr lang="en-US" altLang="en-US" sz="2000" b="0">
                <a:latin typeface="Symbol" pitchFamily="2" charset="2"/>
              </a:rPr>
              <a:t>s</a:t>
            </a:r>
            <a:r>
              <a:rPr lang="en-US" altLang="en-US" sz="2400" b="0" i="1" baseline="-4000"/>
              <a:t>y</a:t>
            </a:r>
            <a:r>
              <a:rPr lang="en-US" altLang="en-US" sz="2000" b="0"/>
              <a:t>, </a:t>
            </a:r>
            <a:r>
              <a:rPr lang="en-US" altLang="en-US" sz="2000" b="0" i="1"/>
              <a:t>TS</a:t>
            </a:r>
            <a:r>
              <a:rPr lang="en-US" altLang="en-US" sz="2000" b="0"/>
              <a:t>, creep resist.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 b="0"/>
              <a:t>    -- Classification:  </a:t>
            </a:r>
            <a:r>
              <a:rPr lang="en-US" altLang="en-US" sz="2200" b="0">
                <a:solidFill>
                  <a:schemeClr val="accent2"/>
                </a:solidFill>
              </a:rPr>
              <a:t>Particle</a:t>
            </a:r>
            <a:r>
              <a:rPr lang="en-US" altLang="en-US" sz="2200" b="0"/>
              <a:t>, </a:t>
            </a:r>
            <a:r>
              <a:rPr lang="en-US" altLang="en-US" sz="2200" b="0">
                <a:solidFill>
                  <a:schemeClr val="accent2"/>
                </a:solidFill>
              </a:rPr>
              <a:t>fiber</a:t>
            </a:r>
            <a:r>
              <a:rPr lang="en-US" altLang="en-US" sz="2200" b="0"/>
              <a:t>, </a:t>
            </a:r>
            <a:r>
              <a:rPr lang="en-US" altLang="en-US" sz="2200" b="0">
                <a:solidFill>
                  <a:schemeClr val="accent2"/>
                </a:solidFill>
              </a:rPr>
              <a:t>structural</a:t>
            </a:r>
            <a:endParaRPr lang="en-US" altLang="en-US" sz="2200" b="0"/>
          </a:p>
        </p:txBody>
      </p:sp>
      <p:grpSp>
        <p:nvGrpSpPr>
          <p:cNvPr id="2" name="Group 38">
            <a:extLst>
              <a:ext uri="{FF2B5EF4-FFF2-40B4-BE49-F238E27FC236}">
                <a16:creationId xmlns:a16="http://schemas.microsoft.com/office/drawing/2014/main" id="{6B7A3B63-F22D-9C43-884F-299F961AF9D1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2073275"/>
            <a:ext cx="4848225" cy="2498725"/>
            <a:chOff x="336" y="1306"/>
            <a:chExt cx="3054" cy="1574"/>
          </a:xfrm>
        </p:grpSpPr>
        <p:sp>
          <p:nvSpPr>
            <p:cNvPr id="18455" name="Rectangle 2">
              <a:extLst>
                <a:ext uri="{FF2B5EF4-FFF2-40B4-BE49-F238E27FC236}">
                  <a16:creationId xmlns:a16="http://schemas.microsoft.com/office/drawing/2014/main" id="{6FA53D97-D853-CA43-8431-E591150CE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2323"/>
              <a:ext cx="144" cy="240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8456" name="Rectangle 3">
              <a:extLst>
                <a:ext uri="{FF2B5EF4-FFF2-40B4-BE49-F238E27FC236}">
                  <a16:creationId xmlns:a16="http://schemas.microsoft.com/office/drawing/2014/main" id="{3F691DCB-7D56-B847-8BCD-851CDBB38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323"/>
              <a:ext cx="144" cy="24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8457" name="Rectangle 4">
              <a:extLst>
                <a:ext uri="{FF2B5EF4-FFF2-40B4-BE49-F238E27FC236}">
                  <a16:creationId xmlns:a16="http://schemas.microsoft.com/office/drawing/2014/main" id="{239CA5B2-F21F-0B41-B1D5-F29FCC4C5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2323"/>
              <a:ext cx="144" cy="240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8458" name="Rectangle 7">
              <a:extLst>
                <a:ext uri="{FF2B5EF4-FFF2-40B4-BE49-F238E27FC236}">
                  <a16:creationId xmlns:a16="http://schemas.microsoft.com/office/drawing/2014/main" id="{1FE7F091-5305-484F-9F40-7451EB5E0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306"/>
              <a:ext cx="3054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/>
                <a:t>•  </a:t>
              </a:r>
              <a:r>
                <a:rPr lang="en-US" altLang="en-US" sz="2400" b="0">
                  <a:solidFill>
                    <a:schemeClr val="accent2"/>
                  </a:solidFill>
                </a:rPr>
                <a:t>Matrix</a:t>
              </a:r>
              <a:r>
                <a:rPr lang="en-US" altLang="en-US" sz="2400" b="0"/>
                <a:t>: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    -- The continuous phase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    -- Purpose is to: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/>
                <a:t>         - transfer stress to other phases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/>
                <a:t>         - protect phases from environment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    -- Classification:    MMC, CMC, PMC</a:t>
              </a:r>
              <a:endParaRPr lang="en-US" altLang="en-US" sz="2000" b="0"/>
            </a:p>
          </p:txBody>
        </p:sp>
        <p:sp>
          <p:nvSpPr>
            <p:cNvPr id="18459" name="Line 9">
              <a:extLst>
                <a:ext uri="{FF2B5EF4-FFF2-40B4-BE49-F238E27FC236}">
                  <a16:creationId xmlns:a16="http://schemas.microsoft.com/office/drawing/2014/main" id="{DCA68294-75D1-704A-8D8B-DE611D8D86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2563"/>
              <a:ext cx="336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Line 10">
              <a:extLst>
                <a:ext uri="{FF2B5EF4-FFF2-40B4-BE49-F238E27FC236}">
                  <a16:creationId xmlns:a16="http://schemas.microsoft.com/office/drawing/2014/main" id="{C7140144-BB4D-074D-B3A0-1FFF6A9935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2563"/>
              <a:ext cx="19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Line 11">
              <a:extLst>
                <a:ext uri="{FF2B5EF4-FFF2-40B4-BE49-F238E27FC236}">
                  <a16:creationId xmlns:a16="http://schemas.microsoft.com/office/drawing/2014/main" id="{F8CD895F-B6F5-C74E-8E25-B9F462217E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2563"/>
              <a:ext cx="19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2" name="Rectangle 12">
              <a:extLst>
                <a:ext uri="{FF2B5EF4-FFF2-40B4-BE49-F238E27FC236}">
                  <a16:creationId xmlns:a16="http://schemas.microsoft.com/office/drawing/2014/main" id="{8FF58D2E-5D74-B047-A534-010ACA28D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611"/>
              <a:ext cx="54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>
                  <a:solidFill>
                    <a:schemeClr val="tx2"/>
                  </a:solidFill>
                </a:rPr>
                <a:t>metal</a:t>
              </a:r>
            </a:p>
          </p:txBody>
        </p:sp>
        <p:sp>
          <p:nvSpPr>
            <p:cNvPr id="18463" name="Rectangle 13">
              <a:extLst>
                <a:ext uri="{FF2B5EF4-FFF2-40B4-BE49-F238E27FC236}">
                  <a16:creationId xmlns:a16="http://schemas.microsoft.com/office/drawing/2014/main" id="{B58D83D9-25ED-AA41-88E1-F43741709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" y="2611"/>
              <a:ext cx="73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>
                  <a:solidFill>
                    <a:srgbClr val="0000FF"/>
                  </a:solidFill>
                </a:rPr>
                <a:t>ceramic</a:t>
              </a:r>
            </a:p>
          </p:txBody>
        </p:sp>
        <p:sp>
          <p:nvSpPr>
            <p:cNvPr id="18464" name="Rectangle 14">
              <a:extLst>
                <a:ext uri="{FF2B5EF4-FFF2-40B4-BE49-F238E27FC236}">
                  <a16:creationId xmlns:a16="http://schemas.microsoft.com/office/drawing/2014/main" id="{7E503C00-B244-8A4A-8000-5FC68E551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2611"/>
              <a:ext cx="74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>
                  <a:solidFill>
                    <a:srgbClr val="006600"/>
                  </a:solidFill>
                </a:rPr>
                <a:t>polymer</a:t>
              </a:r>
            </a:p>
          </p:txBody>
        </p:sp>
      </p:grpSp>
      <p:sp>
        <p:nvSpPr>
          <p:cNvPr id="18437" name="Rectangle 17">
            <a:extLst>
              <a:ext uri="{FF2B5EF4-FFF2-40B4-BE49-F238E27FC236}">
                <a16:creationId xmlns:a16="http://schemas.microsoft.com/office/drawing/2014/main" id="{C9AF9123-4B5E-4D45-B570-40AAF468F53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Terminology/Classification</a:t>
            </a:r>
          </a:p>
        </p:txBody>
      </p:sp>
      <p:grpSp>
        <p:nvGrpSpPr>
          <p:cNvPr id="18438" name="Group 37">
            <a:extLst>
              <a:ext uri="{FF2B5EF4-FFF2-40B4-BE49-F238E27FC236}">
                <a16:creationId xmlns:a16="http://schemas.microsoft.com/office/drawing/2014/main" id="{7C23314D-E099-3546-AE10-4B041C81D51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219200"/>
            <a:ext cx="2451100" cy="3822700"/>
            <a:chOff x="3840" y="768"/>
            <a:chExt cx="1544" cy="2408"/>
          </a:xfrm>
        </p:grpSpPr>
        <p:graphicFrame>
          <p:nvGraphicFramePr>
            <p:cNvPr id="18439" name="Object 2">
              <a:extLst>
                <a:ext uri="{FF2B5EF4-FFF2-40B4-BE49-F238E27FC236}">
                  <a16:creationId xmlns:a16="http://schemas.microsoft.com/office/drawing/2014/main" id="{3654A005-3BE0-2744-AF65-8564CE6B9B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0" y="796"/>
            <a:ext cx="1484" cy="11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7" name="Image" r:id="rId4" imgW="2006600" imgH="1581150" progId="Photoshop.Image.9">
                    <p:embed/>
                  </p:oleObj>
                </mc:Choice>
                <mc:Fallback>
                  <p:oleObj name="Image" r:id="rId4" imgW="2006600" imgH="1581150" progId="Photoshop.Image.9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0" y="796"/>
                          <a:ext cx="1484" cy="11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0" name="Object 3">
              <a:extLst>
                <a:ext uri="{FF2B5EF4-FFF2-40B4-BE49-F238E27FC236}">
                  <a16:creationId xmlns:a16="http://schemas.microsoft.com/office/drawing/2014/main" id="{E704FA92-EDFF-FC4F-9FD0-182AADA367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66" y="1994"/>
            <a:ext cx="1477" cy="1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68" name="Image" r:id="rId6" imgW="2419350" imgH="1898650" progId="Photoshop.Image.9">
                    <p:embed/>
                  </p:oleObj>
                </mc:Choice>
                <mc:Fallback>
                  <p:oleObj name="Image" r:id="rId6" imgW="2419350" imgH="1898650" progId="Photoshop.Image.9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6" y="1994"/>
                          <a:ext cx="1477" cy="11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1" name="AutoShape 18">
              <a:extLst>
                <a:ext uri="{FF2B5EF4-FFF2-40B4-BE49-F238E27FC236}">
                  <a16:creationId xmlns:a16="http://schemas.microsoft.com/office/drawing/2014/main" id="{BBBAA534-DE1D-F342-B64D-31492A2E2A0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40" y="768"/>
              <a:ext cx="1544" cy="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2" name="Rectangle 22">
              <a:extLst>
                <a:ext uri="{FF2B5EF4-FFF2-40B4-BE49-F238E27FC236}">
                  <a16:creationId xmlns:a16="http://schemas.microsoft.com/office/drawing/2014/main" id="{8E1C761D-6A0C-6045-9064-2EFAF720F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4" y="776"/>
              <a:ext cx="5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</a:rPr>
                <a:t>woven </a:t>
              </a:r>
              <a:endParaRPr lang="en-US" altLang="en-US" sz="2400" b="0"/>
            </a:p>
          </p:txBody>
        </p:sp>
        <p:sp>
          <p:nvSpPr>
            <p:cNvPr id="18443" name="Rectangle 23">
              <a:extLst>
                <a:ext uri="{FF2B5EF4-FFF2-40B4-BE49-F238E27FC236}">
                  <a16:creationId xmlns:a16="http://schemas.microsoft.com/office/drawing/2014/main" id="{54D1EC9C-6918-E145-B5E5-599767702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4" y="960"/>
              <a:ext cx="3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</a:rPr>
                <a:t>fibers</a:t>
              </a:r>
              <a:endParaRPr lang="en-US" altLang="en-US" sz="2400" b="0"/>
            </a:p>
          </p:txBody>
        </p:sp>
        <p:sp>
          <p:nvSpPr>
            <p:cNvPr id="18444" name="Rectangle 24">
              <a:extLst>
                <a:ext uri="{FF2B5EF4-FFF2-40B4-BE49-F238E27FC236}">
                  <a16:creationId xmlns:a16="http://schemas.microsoft.com/office/drawing/2014/main" id="{B174DA10-C5E2-9644-AC1D-02CBBE17F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" y="1992"/>
              <a:ext cx="42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</a:rPr>
                <a:t>cross </a:t>
              </a:r>
              <a:endParaRPr lang="en-US" altLang="en-US" sz="2400" b="0"/>
            </a:p>
          </p:txBody>
        </p:sp>
        <p:sp>
          <p:nvSpPr>
            <p:cNvPr id="18445" name="Rectangle 25">
              <a:extLst>
                <a:ext uri="{FF2B5EF4-FFF2-40B4-BE49-F238E27FC236}">
                  <a16:creationId xmlns:a16="http://schemas.microsoft.com/office/drawing/2014/main" id="{8F681E8A-7718-9144-9133-B56AFB0A5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" y="2176"/>
              <a:ext cx="55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</a:rPr>
                <a:t>section </a:t>
              </a:r>
              <a:endParaRPr lang="en-US" altLang="en-US" sz="2400" b="0"/>
            </a:p>
          </p:txBody>
        </p:sp>
        <p:sp>
          <p:nvSpPr>
            <p:cNvPr id="18446" name="Rectangle 26">
              <a:extLst>
                <a:ext uri="{FF2B5EF4-FFF2-40B4-BE49-F238E27FC236}">
                  <a16:creationId xmlns:a16="http://schemas.microsoft.com/office/drawing/2014/main" id="{ABDD146D-5568-E847-847D-4A9A923AF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" y="2360"/>
              <a:ext cx="32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</a:rPr>
                <a:t>view</a:t>
              </a:r>
              <a:endParaRPr lang="en-US" altLang="en-US" sz="2400" b="0"/>
            </a:p>
          </p:txBody>
        </p:sp>
        <p:sp>
          <p:nvSpPr>
            <p:cNvPr id="18447" name="Rectangle 27">
              <a:extLst>
                <a:ext uri="{FF2B5EF4-FFF2-40B4-BE49-F238E27FC236}">
                  <a16:creationId xmlns:a16="http://schemas.microsoft.com/office/drawing/2014/main" id="{58BCA712-9C14-BF44-BBBC-7A2BAAC6C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1742"/>
              <a:ext cx="640" cy="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8448" name="Rectangle 28">
              <a:extLst>
                <a:ext uri="{FF2B5EF4-FFF2-40B4-BE49-F238E27FC236}">
                  <a16:creationId xmlns:a16="http://schemas.microsoft.com/office/drawing/2014/main" id="{542EF550-DAE3-1E46-85FD-91597C62B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1742"/>
              <a:ext cx="26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>
                  <a:solidFill>
                    <a:srgbClr val="990066"/>
                  </a:solidFill>
                </a:rPr>
                <a:t>0.5</a:t>
              </a:r>
              <a:endParaRPr lang="en-US" altLang="en-US" sz="2400" b="0"/>
            </a:p>
          </p:txBody>
        </p:sp>
        <p:sp>
          <p:nvSpPr>
            <p:cNvPr id="18449" name="Rectangle 29">
              <a:extLst>
                <a:ext uri="{FF2B5EF4-FFF2-40B4-BE49-F238E27FC236}">
                  <a16:creationId xmlns:a16="http://schemas.microsoft.com/office/drawing/2014/main" id="{B6971E74-FA97-CE42-848C-4A9CE406F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" y="1742"/>
              <a:ext cx="32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>
                  <a:solidFill>
                    <a:srgbClr val="990066"/>
                  </a:solidFill>
                </a:rPr>
                <a:t>mm</a:t>
              </a:r>
              <a:endParaRPr lang="en-US" altLang="en-US" sz="2400" b="0"/>
            </a:p>
          </p:txBody>
        </p:sp>
        <p:sp>
          <p:nvSpPr>
            <p:cNvPr id="18450" name="Rectangle 30">
              <a:extLst>
                <a:ext uri="{FF2B5EF4-FFF2-40B4-BE49-F238E27FC236}">
                  <a16:creationId xmlns:a16="http://schemas.microsoft.com/office/drawing/2014/main" id="{058AD90C-874A-9C4A-85B8-978F39CBF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2912"/>
              <a:ext cx="640" cy="2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18451" name="Rectangle 31">
              <a:extLst>
                <a:ext uri="{FF2B5EF4-FFF2-40B4-BE49-F238E27FC236}">
                  <a16:creationId xmlns:a16="http://schemas.microsoft.com/office/drawing/2014/main" id="{CE3819EA-3A07-674C-8643-9B9A8BFFE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4" y="2912"/>
              <a:ext cx="26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>
                  <a:solidFill>
                    <a:srgbClr val="990066"/>
                  </a:solidFill>
                </a:rPr>
                <a:t>0.5</a:t>
              </a:r>
              <a:endParaRPr lang="en-US" altLang="en-US" sz="2400" b="0"/>
            </a:p>
          </p:txBody>
        </p:sp>
        <p:sp>
          <p:nvSpPr>
            <p:cNvPr id="18452" name="Rectangle 32">
              <a:extLst>
                <a:ext uri="{FF2B5EF4-FFF2-40B4-BE49-F238E27FC236}">
                  <a16:creationId xmlns:a16="http://schemas.microsoft.com/office/drawing/2014/main" id="{496D77A8-7EA0-4F4C-BD1A-74FEE245E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" y="2912"/>
              <a:ext cx="32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>
                  <a:solidFill>
                    <a:srgbClr val="990066"/>
                  </a:solidFill>
                </a:rPr>
                <a:t>mm</a:t>
              </a:r>
              <a:endParaRPr lang="en-US" altLang="en-US" sz="2400" b="0"/>
            </a:p>
          </p:txBody>
        </p:sp>
        <p:sp>
          <p:nvSpPr>
            <p:cNvPr id="18453" name="Line 33">
              <a:extLst>
                <a:ext uri="{FF2B5EF4-FFF2-40B4-BE49-F238E27FC236}">
                  <a16:creationId xmlns:a16="http://schemas.microsoft.com/office/drawing/2014/main" id="{78D43585-75E4-B342-A4D0-6B51E77B0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0" y="1950"/>
              <a:ext cx="240" cy="1"/>
            </a:xfrm>
            <a:prstGeom prst="line">
              <a:avLst/>
            </a:prstGeom>
            <a:noFill/>
            <a:ln w="38100">
              <a:solidFill>
                <a:srgbClr val="99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4" name="Line 34">
              <a:extLst>
                <a:ext uri="{FF2B5EF4-FFF2-40B4-BE49-F238E27FC236}">
                  <a16:creationId xmlns:a16="http://schemas.microsoft.com/office/drawing/2014/main" id="{A6453659-FCE0-454A-8C65-81687B6FD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92" y="3136"/>
              <a:ext cx="336" cy="1"/>
            </a:xfrm>
            <a:prstGeom prst="line">
              <a:avLst/>
            </a:prstGeom>
            <a:noFill/>
            <a:ln w="38100">
              <a:solidFill>
                <a:srgbClr val="99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5">
            <a:extLst>
              <a:ext uri="{FF2B5EF4-FFF2-40B4-BE49-F238E27FC236}">
                <a16:creationId xmlns:a16="http://schemas.microsoft.com/office/drawing/2014/main" id="{8CF74E5C-0DFC-754C-896F-2541590A20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2270E2-5FF3-DE47-90A8-18AD2B7B0C3A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 b="0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3DACF09D-A5C6-BE41-A263-CADC7C1F44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Survey</a:t>
            </a:r>
          </a:p>
        </p:txBody>
      </p:sp>
      <p:graphicFrame>
        <p:nvGraphicFramePr>
          <p:cNvPr id="20483" name="Object 2">
            <a:extLst>
              <a:ext uri="{FF2B5EF4-FFF2-40B4-BE49-F238E27FC236}">
                <a16:creationId xmlns:a16="http://schemas.microsoft.com/office/drawing/2014/main" id="{0F15BF40-79D8-F646-A043-6B69558B48F8}"/>
              </a:ext>
            </a:extLst>
          </p:cNvPr>
          <p:cNvGraphicFramePr>
            <a:graphicFrameLocks noChangeAspect="1"/>
          </p:cNvGraphicFramePr>
          <p:nvPr>
            <p:ph type="body" idx="1"/>
          </p:nvPr>
        </p:nvGraphicFramePr>
        <p:xfrm>
          <a:off x="233363" y="1989138"/>
          <a:ext cx="8775700" cy="286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Microsoft Organization Chart" r:id="rId4" imgW="11811000" imgH="3860800" progId="MSOrgChart.2">
                  <p:embed followColorScheme="full"/>
                </p:oleObj>
              </mc:Choice>
              <mc:Fallback>
                <p:oleObj name="Microsoft Organization Chart" r:id="rId4" imgW="11811000" imgH="3860800" progId="MSOrgChart.2">
                  <p:embed followColorScheme="full"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3" y="1989138"/>
                        <a:ext cx="8775700" cy="286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3">
            <a:extLst>
              <a:ext uri="{FF2B5EF4-FFF2-40B4-BE49-F238E27FC236}">
                <a16:creationId xmlns:a16="http://schemas.microsoft.com/office/drawing/2014/main" id="{CD3B17A0-D7DC-9845-89BE-5C97B6987F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8B5C09-F893-2E46-93CF-28D8B6381C26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 b="0"/>
          </a:p>
        </p:txBody>
      </p:sp>
      <p:sp>
        <p:nvSpPr>
          <p:cNvPr id="22530" name="Rectangle 10">
            <a:extLst>
              <a:ext uri="{FF2B5EF4-FFF2-40B4-BE49-F238E27FC236}">
                <a16:creationId xmlns:a16="http://schemas.microsoft.com/office/drawing/2014/main" id="{B43912BB-AB2A-2046-A43D-383B174F3A7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Survey: Particle-I</a:t>
            </a:r>
          </a:p>
        </p:txBody>
      </p:sp>
      <p:grpSp>
        <p:nvGrpSpPr>
          <p:cNvPr id="22531" name="Group 106">
            <a:extLst>
              <a:ext uri="{FF2B5EF4-FFF2-40B4-BE49-F238E27FC236}">
                <a16:creationId xmlns:a16="http://schemas.microsoft.com/office/drawing/2014/main" id="{9CE8DAE5-FEE4-6A43-8F37-8FB316916556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76400"/>
            <a:ext cx="6756400" cy="1725613"/>
            <a:chOff x="288" y="1056"/>
            <a:chExt cx="4256" cy="1087"/>
          </a:xfrm>
        </p:grpSpPr>
        <p:sp>
          <p:nvSpPr>
            <p:cNvPr id="22591" name="Rectangle 5">
              <a:extLst>
                <a:ext uri="{FF2B5EF4-FFF2-40B4-BE49-F238E27FC236}">
                  <a16:creationId xmlns:a16="http://schemas.microsoft.com/office/drawing/2014/main" id="{25B35CEC-4C62-4140-BEB7-EFCC8E67B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056"/>
              <a:ext cx="1680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•  Examples:</a:t>
              </a:r>
            </a:p>
          </p:txBody>
        </p:sp>
        <p:sp>
          <p:nvSpPr>
            <p:cNvPr id="22592" name="Rectangle 13">
              <a:extLst>
                <a:ext uri="{FF2B5EF4-FFF2-40B4-BE49-F238E27FC236}">
                  <a16:creationId xmlns:a16="http://schemas.microsoft.com/office/drawing/2014/main" id="{83B37C22-80D6-3A44-BBA9-F898EF218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279"/>
              <a:ext cx="99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0">
                  <a:solidFill>
                    <a:srgbClr val="000000"/>
                  </a:solidFill>
                </a:rPr>
                <a:t>- Spheroidite </a:t>
              </a:r>
              <a:endParaRPr lang="en-US" altLang="en-US" sz="2400" b="0"/>
            </a:p>
          </p:txBody>
        </p:sp>
        <p:sp>
          <p:nvSpPr>
            <p:cNvPr id="22593" name="Rectangle 14">
              <a:extLst>
                <a:ext uri="{FF2B5EF4-FFF2-40B4-BE49-F238E27FC236}">
                  <a16:creationId xmlns:a16="http://schemas.microsoft.com/office/drawing/2014/main" id="{4F41B9D6-FFC5-C141-9858-F4F9A21D2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477"/>
              <a:ext cx="495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0">
                  <a:solidFill>
                    <a:srgbClr val="000000"/>
                  </a:solidFill>
                </a:rPr>
                <a:t>   steel</a:t>
              </a:r>
              <a:endParaRPr lang="en-US" altLang="en-US" sz="2400" b="0"/>
            </a:p>
          </p:txBody>
        </p:sp>
        <p:sp>
          <p:nvSpPr>
            <p:cNvPr id="22594" name="Rectangle 15">
              <a:extLst>
                <a:ext uri="{FF2B5EF4-FFF2-40B4-BE49-F238E27FC236}">
                  <a16:creationId xmlns:a16="http://schemas.microsoft.com/office/drawing/2014/main" id="{C31C5228-A970-3341-B1BB-726737681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1280"/>
              <a:ext cx="4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matrix: </a:t>
              </a:r>
              <a:endParaRPr lang="en-US" altLang="en-US" sz="2400" b="0"/>
            </a:p>
          </p:txBody>
        </p:sp>
        <p:sp>
          <p:nvSpPr>
            <p:cNvPr id="22595" name="Rectangle 16">
              <a:extLst>
                <a:ext uri="{FF2B5EF4-FFF2-40B4-BE49-F238E27FC236}">
                  <a16:creationId xmlns:a16="http://schemas.microsoft.com/office/drawing/2014/main" id="{FB84424E-3868-0F46-BFBE-0F92453DB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1443"/>
              <a:ext cx="59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ferrite (</a:t>
              </a:r>
              <a:r>
                <a:rPr lang="en-US" altLang="en-US" sz="1800" b="0">
                  <a:solidFill>
                    <a:srgbClr val="000000"/>
                  </a:solidFill>
                  <a:latin typeface="Symbol" pitchFamily="2" charset="2"/>
                </a:rPr>
                <a:t>a</a:t>
              </a:r>
              <a:r>
                <a:rPr lang="en-US" altLang="en-US" sz="1800" b="0">
                  <a:solidFill>
                    <a:srgbClr val="000000"/>
                  </a:solidFill>
                </a:rPr>
                <a:t>)</a:t>
              </a:r>
              <a:endParaRPr lang="en-US" altLang="en-US" sz="2400" b="0"/>
            </a:p>
          </p:txBody>
        </p:sp>
        <p:sp>
          <p:nvSpPr>
            <p:cNvPr id="22596" name="Rectangle 19">
              <a:extLst>
                <a:ext uri="{FF2B5EF4-FFF2-40B4-BE49-F238E27FC236}">
                  <a16:creationId xmlns:a16="http://schemas.microsoft.com/office/drawing/2014/main" id="{D6748184-04E4-0D4A-ACCB-191D1E35F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1620"/>
              <a:ext cx="5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(ductile)</a:t>
              </a:r>
              <a:endParaRPr lang="en-US" altLang="en-US" sz="2400" b="0"/>
            </a:p>
          </p:txBody>
        </p:sp>
        <p:sp>
          <p:nvSpPr>
            <p:cNvPr id="22597" name="Rectangle 20">
              <a:extLst>
                <a:ext uri="{FF2B5EF4-FFF2-40B4-BE49-F238E27FC236}">
                  <a16:creationId xmlns:a16="http://schemas.microsoft.com/office/drawing/2014/main" id="{ED3B04B7-341D-7D4D-92E4-19C199DBC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8" y="1266"/>
              <a:ext cx="6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particles: </a:t>
              </a:r>
              <a:endParaRPr lang="en-US" altLang="en-US" sz="2400" b="0"/>
            </a:p>
          </p:txBody>
        </p:sp>
        <p:sp>
          <p:nvSpPr>
            <p:cNvPr id="22598" name="Rectangle 21">
              <a:extLst>
                <a:ext uri="{FF2B5EF4-FFF2-40B4-BE49-F238E27FC236}">
                  <a16:creationId xmlns:a16="http://schemas.microsoft.com/office/drawing/2014/main" id="{E6233442-A933-C346-86A6-733C1DE69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8" y="1429"/>
              <a:ext cx="6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cementite</a:t>
              </a:r>
              <a:endParaRPr lang="en-US" altLang="en-US" sz="2400" b="0"/>
            </a:p>
          </p:txBody>
        </p:sp>
        <p:sp>
          <p:nvSpPr>
            <p:cNvPr id="22599" name="Rectangle 22">
              <a:extLst>
                <a:ext uri="{FF2B5EF4-FFF2-40B4-BE49-F238E27FC236}">
                  <a16:creationId xmlns:a16="http://schemas.microsoft.com/office/drawing/2014/main" id="{E486FE66-B4F9-0643-9296-AC6D60D78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4" y="1429"/>
              <a:ext cx="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 </a:t>
              </a:r>
              <a:endParaRPr lang="en-US" altLang="en-US" sz="2400" b="0"/>
            </a:p>
          </p:txBody>
        </p:sp>
        <p:sp>
          <p:nvSpPr>
            <p:cNvPr id="22600" name="Rectangle 23">
              <a:extLst>
                <a:ext uri="{FF2B5EF4-FFF2-40B4-BE49-F238E27FC236}">
                  <a16:creationId xmlns:a16="http://schemas.microsoft.com/office/drawing/2014/main" id="{4017A735-EE5B-AC45-9374-E7B5E4C08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8" y="1591"/>
              <a:ext cx="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(</a:t>
              </a:r>
              <a:endParaRPr lang="en-US" altLang="en-US" sz="2400" b="0"/>
            </a:p>
          </p:txBody>
        </p:sp>
        <p:sp>
          <p:nvSpPr>
            <p:cNvPr id="22601" name="Rectangle 24">
              <a:extLst>
                <a:ext uri="{FF2B5EF4-FFF2-40B4-BE49-F238E27FC236}">
                  <a16:creationId xmlns:a16="http://schemas.microsoft.com/office/drawing/2014/main" id="{ED938208-1BEA-B34D-BBF9-866BB7A67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7" y="1591"/>
              <a:ext cx="1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Fe</a:t>
              </a:r>
              <a:endParaRPr lang="en-US" altLang="en-US" sz="2400" b="0"/>
            </a:p>
          </p:txBody>
        </p:sp>
        <p:sp>
          <p:nvSpPr>
            <p:cNvPr id="22602" name="Rectangle 25">
              <a:extLst>
                <a:ext uri="{FF2B5EF4-FFF2-40B4-BE49-F238E27FC236}">
                  <a16:creationId xmlns:a16="http://schemas.microsoft.com/office/drawing/2014/main" id="{F06F942F-9614-AC48-9D40-FF80F1A54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7" y="1620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3</a:t>
              </a:r>
              <a:endParaRPr lang="en-US" altLang="en-US" sz="2400" b="0"/>
            </a:p>
          </p:txBody>
        </p:sp>
        <p:sp>
          <p:nvSpPr>
            <p:cNvPr id="22603" name="Rectangle 26">
              <a:extLst>
                <a:ext uri="{FF2B5EF4-FFF2-40B4-BE49-F238E27FC236}">
                  <a16:creationId xmlns:a16="http://schemas.microsoft.com/office/drawing/2014/main" id="{C3020454-45A8-0247-8388-36964F3D7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" y="1591"/>
              <a:ext cx="1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C</a:t>
              </a:r>
              <a:endParaRPr lang="en-US" altLang="en-US" sz="2400" b="0"/>
            </a:p>
          </p:txBody>
        </p:sp>
        <p:sp>
          <p:nvSpPr>
            <p:cNvPr id="22604" name="Rectangle 27">
              <a:extLst>
                <a:ext uri="{FF2B5EF4-FFF2-40B4-BE49-F238E27FC236}">
                  <a16:creationId xmlns:a16="http://schemas.microsoft.com/office/drawing/2014/main" id="{E7CFB6F0-3096-6A44-8118-C3DE5BFB7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591"/>
              <a:ext cx="8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) </a:t>
              </a:r>
              <a:endParaRPr lang="en-US" altLang="en-US" sz="2400" b="0"/>
            </a:p>
          </p:txBody>
        </p:sp>
        <p:sp>
          <p:nvSpPr>
            <p:cNvPr id="22605" name="Rectangle 28">
              <a:extLst>
                <a:ext uri="{FF2B5EF4-FFF2-40B4-BE49-F238E27FC236}">
                  <a16:creationId xmlns:a16="http://schemas.microsoft.com/office/drawing/2014/main" id="{3E3374FC-475F-F048-909A-714ED3644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8" y="1797"/>
              <a:ext cx="4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(brittle)</a:t>
              </a:r>
              <a:endParaRPr lang="en-US" altLang="en-US" sz="2400" b="0"/>
            </a:p>
          </p:txBody>
        </p:sp>
        <p:pic>
          <p:nvPicPr>
            <p:cNvPr id="22606" name="Picture 47">
              <a:extLst>
                <a:ext uri="{FF2B5EF4-FFF2-40B4-BE49-F238E27FC236}">
                  <a16:creationId xmlns:a16="http://schemas.microsoft.com/office/drawing/2014/main" id="{0A64E478-1389-EA4D-8B29-8814A0B25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5" y="1279"/>
              <a:ext cx="1224" cy="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607" name="Group 50">
              <a:extLst>
                <a:ext uri="{FF2B5EF4-FFF2-40B4-BE49-F238E27FC236}">
                  <a16:creationId xmlns:a16="http://schemas.microsoft.com/office/drawing/2014/main" id="{869AE85F-6EC7-7248-8C46-5B2D7247CA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4" y="1640"/>
              <a:ext cx="276" cy="170"/>
              <a:chOff x="2134" y="1640"/>
              <a:chExt cx="276" cy="170"/>
            </a:xfrm>
          </p:grpSpPr>
          <p:sp>
            <p:nvSpPr>
              <p:cNvPr id="22617" name="Freeform 48">
                <a:extLst>
                  <a:ext uri="{FF2B5EF4-FFF2-40B4-BE49-F238E27FC236}">
                    <a16:creationId xmlns:a16="http://schemas.microsoft.com/office/drawing/2014/main" id="{6D6178E3-27E1-C747-A30E-A0AE26886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1711"/>
                <a:ext cx="114" cy="99"/>
              </a:xfrm>
              <a:custGeom>
                <a:avLst/>
                <a:gdLst>
                  <a:gd name="T0" fmla="*/ 114 w 114"/>
                  <a:gd name="T1" fmla="*/ 99 h 99"/>
                  <a:gd name="T2" fmla="*/ 0 w 114"/>
                  <a:gd name="T3" fmla="*/ 85 h 99"/>
                  <a:gd name="T4" fmla="*/ 57 w 114"/>
                  <a:gd name="T5" fmla="*/ 64 h 99"/>
                  <a:gd name="T6" fmla="*/ 50 w 114"/>
                  <a:gd name="T7" fmla="*/ 0 h 99"/>
                  <a:gd name="T8" fmla="*/ 114 w 114"/>
                  <a:gd name="T9" fmla="*/ 99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4"/>
                  <a:gd name="T16" fmla="*/ 0 h 99"/>
                  <a:gd name="T17" fmla="*/ 114 w 114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4" h="99">
                    <a:moveTo>
                      <a:pt x="114" y="99"/>
                    </a:moveTo>
                    <a:lnTo>
                      <a:pt x="0" y="85"/>
                    </a:lnTo>
                    <a:lnTo>
                      <a:pt x="57" y="64"/>
                    </a:lnTo>
                    <a:lnTo>
                      <a:pt x="50" y="0"/>
                    </a:lnTo>
                    <a:lnTo>
                      <a:pt x="114" y="99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18" name="Line 49">
                <a:extLst>
                  <a:ext uri="{FF2B5EF4-FFF2-40B4-BE49-F238E27FC236}">
                    <a16:creationId xmlns:a16="http://schemas.microsoft.com/office/drawing/2014/main" id="{8764DD86-F373-DB46-9F09-704DB2C24A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34" y="1640"/>
                <a:ext cx="219" cy="135"/>
              </a:xfrm>
              <a:prstGeom prst="line">
                <a:avLst/>
              </a:prstGeom>
              <a:noFill/>
              <a:ln w="444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608" name="Group 53">
              <a:extLst>
                <a:ext uri="{FF2B5EF4-FFF2-40B4-BE49-F238E27FC236}">
                  <a16:creationId xmlns:a16="http://schemas.microsoft.com/office/drawing/2014/main" id="{2D931086-5D54-3C4E-8719-D7B23197CB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0" y="1343"/>
              <a:ext cx="318" cy="99"/>
              <a:chOff x="3450" y="1343"/>
              <a:chExt cx="318" cy="99"/>
            </a:xfrm>
          </p:grpSpPr>
          <p:sp>
            <p:nvSpPr>
              <p:cNvPr id="22615" name="Freeform 51">
                <a:extLst>
                  <a:ext uri="{FF2B5EF4-FFF2-40B4-BE49-F238E27FC236}">
                    <a16:creationId xmlns:a16="http://schemas.microsoft.com/office/drawing/2014/main" id="{5EF587B9-7FF4-5048-A06E-5C3A20F9A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0" y="1343"/>
                <a:ext cx="113" cy="99"/>
              </a:xfrm>
              <a:custGeom>
                <a:avLst/>
                <a:gdLst>
                  <a:gd name="T0" fmla="*/ 0 w 113"/>
                  <a:gd name="T1" fmla="*/ 64 h 99"/>
                  <a:gd name="T2" fmla="*/ 99 w 113"/>
                  <a:gd name="T3" fmla="*/ 0 h 99"/>
                  <a:gd name="T4" fmla="*/ 71 w 113"/>
                  <a:gd name="T5" fmla="*/ 57 h 99"/>
                  <a:gd name="T6" fmla="*/ 113 w 113"/>
                  <a:gd name="T7" fmla="*/ 99 h 99"/>
                  <a:gd name="T8" fmla="*/ 0 w 113"/>
                  <a:gd name="T9" fmla="*/ 64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99"/>
                  <a:gd name="T17" fmla="*/ 113 w 113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99">
                    <a:moveTo>
                      <a:pt x="0" y="64"/>
                    </a:moveTo>
                    <a:lnTo>
                      <a:pt x="99" y="0"/>
                    </a:lnTo>
                    <a:lnTo>
                      <a:pt x="71" y="57"/>
                    </a:lnTo>
                    <a:lnTo>
                      <a:pt x="113" y="99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16" name="Line 52">
                <a:extLst>
                  <a:ext uri="{FF2B5EF4-FFF2-40B4-BE49-F238E27FC236}">
                    <a16:creationId xmlns:a16="http://schemas.microsoft.com/office/drawing/2014/main" id="{EE854619-9AFD-D442-B4F1-82C7B127F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21" y="1371"/>
                <a:ext cx="247" cy="2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609" name="Group 57">
              <a:extLst>
                <a:ext uri="{FF2B5EF4-FFF2-40B4-BE49-F238E27FC236}">
                  <a16:creationId xmlns:a16="http://schemas.microsoft.com/office/drawing/2014/main" id="{F3343E21-983F-F14D-A439-F7735DF34C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0" y="2001"/>
              <a:ext cx="1232" cy="71"/>
              <a:chOff x="2310" y="2001"/>
              <a:chExt cx="1232" cy="71"/>
            </a:xfrm>
          </p:grpSpPr>
          <p:sp>
            <p:nvSpPr>
              <p:cNvPr id="22612" name="Freeform 54">
                <a:extLst>
                  <a:ext uri="{FF2B5EF4-FFF2-40B4-BE49-F238E27FC236}">
                    <a16:creationId xmlns:a16="http://schemas.microsoft.com/office/drawing/2014/main" id="{43F942DA-24C6-974F-9A7D-22330D611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0" y="2001"/>
                <a:ext cx="78" cy="71"/>
              </a:xfrm>
              <a:custGeom>
                <a:avLst/>
                <a:gdLst>
                  <a:gd name="T0" fmla="*/ 0 w 78"/>
                  <a:gd name="T1" fmla="*/ 36 h 71"/>
                  <a:gd name="T2" fmla="*/ 78 w 78"/>
                  <a:gd name="T3" fmla="*/ 0 h 71"/>
                  <a:gd name="T4" fmla="*/ 50 w 78"/>
                  <a:gd name="T5" fmla="*/ 36 h 71"/>
                  <a:gd name="T6" fmla="*/ 78 w 78"/>
                  <a:gd name="T7" fmla="*/ 71 h 71"/>
                  <a:gd name="T8" fmla="*/ 0 w 78"/>
                  <a:gd name="T9" fmla="*/ 36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1"/>
                  <a:gd name="T17" fmla="*/ 78 w 78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1">
                    <a:moveTo>
                      <a:pt x="0" y="36"/>
                    </a:moveTo>
                    <a:lnTo>
                      <a:pt x="78" y="0"/>
                    </a:lnTo>
                    <a:lnTo>
                      <a:pt x="50" y="36"/>
                    </a:lnTo>
                    <a:lnTo>
                      <a:pt x="78" y="71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13" name="Freeform 55">
                <a:extLst>
                  <a:ext uri="{FF2B5EF4-FFF2-40B4-BE49-F238E27FC236}">
                    <a16:creationId xmlns:a16="http://schemas.microsoft.com/office/drawing/2014/main" id="{94D06047-C92C-4B4E-9331-83F6DDEBE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4" y="2001"/>
                <a:ext cx="78" cy="71"/>
              </a:xfrm>
              <a:custGeom>
                <a:avLst/>
                <a:gdLst>
                  <a:gd name="T0" fmla="*/ 78 w 78"/>
                  <a:gd name="T1" fmla="*/ 36 h 71"/>
                  <a:gd name="T2" fmla="*/ 0 w 78"/>
                  <a:gd name="T3" fmla="*/ 71 h 71"/>
                  <a:gd name="T4" fmla="*/ 28 w 78"/>
                  <a:gd name="T5" fmla="*/ 36 h 71"/>
                  <a:gd name="T6" fmla="*/ 0 w 78"/>
                  <a:gd name="T7" fmla="*/ 0 h 71"/>
                  <a:gd name="T8" fmla="*/ 78 w 78"/>
                  <a:gd name="T9" fmla="*/ 36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1"/>
                  <a:gd name="T17" fmla="*/ 78 w 78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1">
                    <a:moveTo>
                      <a:pt x="78" y="36"/>
                    </a:moveTo>
                    <a:lnTo>
                      <a:pt x="0" y="71"/>
                    </a:lnTo>
                    <a:lnTo>
                      <a:pt x="28" y="36"/>
                    </a:lnTo>
                    <a:lnTo>
                      <a:pt x="0" y="0"/>
                    </a:lnTo>
                    <a:lnTo>
                      <a:pt x="78" y="36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14" name="Line 56">
                <a:extLst>
                  <a:ext uri="{FF2B5EF4-FFF2-40B4-BE49-F238E27FC236}">
                    <a16:creationId xmlns:a16="http://schemas.microsoft.com/office/drawing/2014/main" id="{46CE2261-DAEC-5846-BED4-488829BA1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0" y="2037"/>
                <a:ext cx="1132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610" name="Rectangle 58">
              <a:extLst>
                <a:ext uri="{FF2B5EF4-FFF2-40B4-BE49-F238E27FC236}">
                  <a16:creationId xmlns:a16="http://schemas.microsoft.com/office/drawing/2014/main" id="{7F95A28A-F0E6-DC4D-BF03-F44BB79AD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5" y="1931"/>
              <a:ext cx="375" cy="2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2611" name="Rectangle 59">
              <a:extLst>
                <a:ext uri="{FF2B5EF4-FFF2-40B4-BE49-F238E27FC236}">
                  <a16:creationId xmlns:a16="http://schemas.microsoft.com/office/drawing/2014/main" id="{2D06071A-8143-ED43-8157-9DD402D0C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5" y="1931"/>
              <a:ext cx="38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60</a:t>
              </a:r>
              <a:r>
                <a:rPr lang="en-US" altLang="en-US" sz="900" b="0">
                  <a:solidFill>
                    <a:srgbClr val="000000"/>
                  </a:solidFill>
                </a:rPr>
                <a:t> </a:t>
              </a:r>
              <a:r>
                <a:rPr lang="en-US" altLang="en-US" sz="1800" b="0">
                  <a:solidFill>
                    <a:srgbClr val="000000"/>
                  </a:solidFill>
                  <a:latin typeface="Symbol" pitchFamily="2" charset="2"/>
                </a:rPr>
                <a:t>m</a:t>
              </a:r>
              <a:r>
                <a:rPr lang="en-US" altLang="en-US" sz="1800" b="0">
                  <a:solidFill>
                    <a:srgbClr val="000000"/>
                  </a:solidFill>
                </a:rPr>
                <a:t>m</a:t>
              </a:r>
              <a:endParaRPr lang="en-US" altLang="en-US" sz="900" b="0"/>
            </a:p>
          </p:txBody>
        </p:sp>
      </p:grpSp>
      <p:grpSp>
        <p:nvGrpSpPr>
          <p:cNvPr id="6" name="Group 107">
            <a:extLst>
              <a:ext uri="{FF2B5EF4-FFF2-40B4-BE49-F238E27FC236}">
                <a16:creationId xmlns:a16="http://schemas.microsoft.com/office/drawing/2014/main" id="{1ECEE1C6-0850-AC4E-ACD0-109143E65896}"/>
              </a:ext>
            </a:extLst>
          </p:cNvPr>
          <p:cNvGrpSpPr>
            <a:grpSpLocks/>
          </p:cNvGrpSpPr>
          <p:nvPr/>
        </p:nvGrpSpPr>
        <p:grpSpPr bwMode="auto">
          <a:xfrm>
            <a:off x="723900" y="3625850"/>
            <a:ext cx="6348413" cy="1495425"/>
            <a:chOff x="456" y="2284"/>
            <a:chExt cx="3999" cy="942"/>
          </a:xfrm>
        </p:grpSpPr>
        <p:sp>
          <p:nvSpPr>
            <p:cNvPr id="22563" name="Rectangle 29">
              <a:extLst>
                <a:ext uri="{FF2B5EF4-FFF2-40B4-BE49-F238E27FC236}">
                  <a16:creationId xmlns:a16="http://schemas.microsoft.com/office/drawing/2014/main" id="{EB8F9B0C-431E-954D-BC3C-81F574B7B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" y="2284"/>
              <a:ext cx="73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0">
                  <a:solidFill>
                    <a:srgbClr val="000000"/>
                  </a:solidFill>
                </a:rPr>
                <a:t>- WC/Co  </a:t>
              </a:r>
              <a:endParaRPr lang="en-US" altLang="en-US" sz="2400" b="0"/>
            </a:p>
          </p:txBody>
        </p:sp>
        <p:sp>
          <p:nvSpPr>
            <p:cNvPr id="22564" name="Rectangle 30">
              <a:extLst>
                <a:ext uri="{FF2B5EF4-FFF2-40B4-BE49-F238E27FC236}">
                  <a16:creationId xmlns:a16="http://schemas.microsoft.com/office/drawing/2014/main" id="{68298E34-6FA3-3E4E-8A4B-D2D7EAD19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" y="2482"/>
              <a:ext cx="92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0">
                  <a:solidFill>
                    <a:srgbClr val="000000"/>
                  </a:solidFill>
                </a:rPr>
                <a:t>   cemented </a:t>
              </a:r>
              <a:endParaRPr lang="en-US" altLang="en-US" sz="2400" b="0"/>
            </a:p>
          </p:txBody>
        </p:sp>
        <p:sp>
          <p:nvSpPr>
            <p:cNvPr id="22565" name="Rectangle 31">
              <a:extLst>
                <a:ext uri="{FF2B5EF4-FFF2-40B4-BE49-F238E27FC236}">
                  <a16:creationId xmlns:a16="http://schemas.microsoft.com/office/drawing/2014/main" id="{E88D1EB1-51CE-C94A-8D09-7FB552CF2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" y="2681"/>
              <a:ext cx="69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0">
                  <a:solidFill>
                    <a:srgbClr val="000000"/>
                  </a:solidFill>
                </a:rPr>
                <a:t>   carbide</a:t>
              </a:r>
              <a:endParaRPr lang="en-US" altLang="en-US" sz="2400" b="0"/>
            </a:p>
          </p:txBody>
        </p:sp>
        <p:sp>
          <p:nvSpPr>
            <p:cNvPr id="22566" name="Rectangle 32">
              <a:extLst>
                <a:ext uri="{FF2B5EF4-FFF2-40B4-BE49-F238E27FC236}">
                  <a16:creationId xmlns:a16="http://schemas.microsoft.com/office/drawing/2014/main" id="{3E1D1B09-982A-8249-AAD5-A0034BA1D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2285"/>
              <a:ext cx="4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matrix: </a:t>
              </a:r>
              <a:endParaRPr lang="en-US" altLang="en-US" sz="2400" b="0"/>
            </a:p>
          </p:txBody>
        </p:sp>
        <p:sp>
          <p:nvSpPr>
            <p:cNvPr id="22567" name="Rectangle 33">
              <a:extLst>
                <a:ext uri="{FF2B5EF4-FFF2-40B4-BE49-F238E27FC236}">
                  <a16:creationId xmlns:a16="http://schemas.microsoft.com/office/drawing/2014/main" id="{035FB5E8-F4E5-9343-A199-B39A0D797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2448"/>
              <a:ext cx="4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cobalt </a:t>
              </a:r>
              <a:endParaRPr lang="en-US" altLang="en-US" sz="2400" b="0"/>
            </a:p>
          </p:txBody>
        </p:sp>
        <p:sp>
          <p:nvSpPr>
            <p:cNvPr id="22568" name="Rectangle 34">
              <a:extLst>
                <a:ext uri="{FF2B5EF4-FFF2-40B4-BE49-F238E27FC236}">
                  <a16:creationId xmlns:a16="http://schemas.microsoft.com/office/drawing/2014/main" id="{79C6726F-6B62-A044-9813-8347EDED4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2611"/>
              <a:ext cx="5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(ductile)</a:t>
              </a:r>
              <a:endParaRPr lang="en-US" altLang="en-US" sz="2400" b="0"/>
            </a:p>
          </p:txBody>
        </p:sp>
        <p:sp>
          <p:nvSpPr>
            <p:cNvPr id="22569" name="Rectangle 35">
              <a:extLst>
                <a:ext uri="{FF2B5EF4-FFF2-40B4-BE49-F238E27FC236}">
                  <a16:creationId xmlns:a16="http://schemas.microsoft.com/office/drawing/2014/main" id="{5E523CC2-97E6-0046-9C8F-F4392DDAC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292"/>
              <a:ext cx="6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particles: </a:t>
              </a:r>
              <a:endParaRPr lang="en-US" altLang="en-US" sz="2400" b="0"/>
            </a:p>
          </p:txBody>
        </p:sp>
        <p:sp>
          <p:nvSpPr>
            <p:cNvPr id="22570" name="Rectangle 36">
              <a:extLst>
                <a:ext uri="{FF2B5EF4-FFF2-40B4-BE49-F238E27FC236}">
                  <a16:creationId xmlns:a16="http://schemas.microsoft.com/office/drawing/2014/main" id="{534B4D1C-B549-D84A-87BB-00F8F24E7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455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WC </a:t>
              </a:r>
              <a:endParaRPr lang="en-US" altLang="en-US" sz="2400" b="0"/>
            </a:p>
          </p:txBody>
        </p:sp>
        <p:sp>
          <p:nvSpPr>
            <p:cNvPr id="22571" name="Rectangle 37">
              <a:extLst>
                <a:ext uri="{FF2B5EF4-FFF2-40B4-BE49-F238E27FC236}">
                  <a16:creationId xmlns:a16="http://schemas.microsoft.com/office/drawing/2014/main" id="{CDD95A12-BB8E-9045-A46C-447657FCE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618"/>
              <a:ext cx="4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(brittle, </a:t>
              </a:r>
              <a:endParaRPr lang="en-US" altLang="en-US" sz="2400" b="0"/>
            </a:p>
          </p:txBody>
        </p:sp>
        <p:sp>
          <p:nvSpPr>
            <p:cNvPr id="22572" name="Rectangle 38">
              <a:extLst>
                <a:ext uri="{FF2B5EF4-FFF2-40B4-BE49-F238E27FC236}">
                  <a16:creationId xmlns:a16="http://schemas.microsoft.com/office/drawing/2014/main" id="{6407FDAC-D652-2840-BABD-CAA01881C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780"/>
              <a:ext cx="33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hard)</a:t>
              </a:r>
              <a:endParaRPr lang="en-US" altLang="en-US" sz="2400" b="0"/>
            </a:p>
          </p:txBody>
        </p:sp>
        <p:pic>
          <p:nvPicPr>
            <p:cNvPr id="22573" name="Picture 62">
              <a:extLst>
                <a:ext uri="{FF2B5EF4-FFF2-40B4-BE49-F238E27FC236}">
                  <a16:creationId xmlns:a16="http://schemas.microsoft.com/office/drawing/2014/main" id="{CF0BE213-FC78-4A4A-8CA7-2E8B1E789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" y="2334"/>
              <a:ext cx="1274" cy="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74" name="Group 65">
              <a:extLst>
                <a:ext uri="{FF2B5EF4-FFF2-40B4-BE49-F238E27FC236}">
                  <a16:creationId xmlns:a16="http://schemas.microsoft.com/office/drawing/2014/main" id="{82181BAE-999E-5845-8B0A-7E890C1E6A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6" y="2518"/>
              <a:ext cx="899" cy="396"/>
              <a:chOff x="2006" y="2518"/>
              <a:chExt cx="899" cy="396"/>
            </a:xfrm>
          </p:grpSpPr>
          <p:sp>
            <p:nvSpPr>
              <p:cNvPr id="22589" name="Freeform 63">
                <a:extLst>
                  <a:ext uri="{FF2B5EF4-FFF2-40B4-BE49-F238E27FC236}">
                    <a16:creationId xmlns:a16="http://schemas.microsoft.com/office/drawing/2014/main" id="{F31F2DB4-D33F-264F-839B-10D1F334D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5" y="2822"/>
                <a:ext cx="120" cy="92"/>
              </a:xfrm>
              <a:custGeom>
                <a:avLst/>
                <a:gdLst>
                  <a:gd name="T0" fmla="*/ 120 w 120"/>
                  <a:gd name="T1" fmla="*/ 92 h 92"/>
                  <a:gd name="T2" fmla="*/ 0 w 120"/>
                  <a:gd name="T3" fmla="*/ 92 h 92"/>
                  <a:gd name="T4" fmla="*/ 56 w 120"/>
                  <a:gd name="T5" fmla="*/ 64 h 92"/>
                  <a:gd name="T6" fmla="*/ 42 w 120"/>
                  <a:gd name="T7" fmla="*/ 0 h 92"/>
                  <a:gd name="T8" fmla="*/ 120 w 120"/>
                  <a:gd name="T9" fmla="*/ 92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92"/>
                  <a:gd name="T17" fmla="*/ 120 w 120"/>
                  <a:gd name="T18" fmla="*/ 92 h 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92">
                    <a:moveTo>
                      <a:pt x="120" y="92"/>
                    </a:moveTo>
                    <a:lnTo>
                      <a:pt x="0" y="92"/>
                    </a:lnTo>
                    <a:lnTo>
                      <a:pt x="56" y="64"/>
                    </a:lnTo>
                    <a:lnTo>
                      <a:pt x="42" y="0"/>
                    </a:lnTo>
                    <a:lnTo>
                      <a:pt x="120" y="92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0" name="Line 64">
                <a:extLst>
                  <a:ext uri="{FF2B5EF4-FFF2-40B4-BE49-F238E27FC236}">
                    <a16:creationId xmlns:a16="http://schemas.microsoft.com/office/drawing/2014/main" id="{E64D2B9E-523C-A945-8C24-CE7B643AF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6" y="2518"/>
                <a:ext cx="835" cy="36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575" name="Group 68">
              <a:extLst>
                <a:ext uri="{FF2B5EF4-FFF2-40B4-BE49-F238E27FC236}">
                  <a16:creationId xmlns:a16="http://schemas.microsoft.com/office/drawing/2014/main" id="{3972574A-03C2-894A-8947-F4BF7232C6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2433"/>
              <a:ext cx="503" cy="326"/>
              <a:chOff x="3287" y="2433"/>
              <a:chExt cx="503" cy="326"/>
            </a:xfrm>
          </p:grpSpPr>
          <p:sp>
            <p:nvSpPr>
              <p:cNvPr id="22587" name="Freeform 66">
                <a:extLst>
                  <a:ext uri="{FF2B5EF4-FFF2-40B4-BE49-F238E27FC236}">
                    <a16:creationId xmlns:a16="http://schemas.microsoft.com/office/drawing/2014/main" id="{E2D9334A-6EE2-984A-8EB0-05EE1376E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" y="2660"/>
                <a:ext cx="113" cy="99"/>
              </a:xfrm>
              <a:custGeom>
                <a:avLst/>
                <a:gdLst>
                  <a:gd name="T0" fmla="*/ 0 w 113"/>
                  <a:gd name="T1" fmla="*/ 99 h 99"/>
                  <a:gd name="T2" fmla="*/ 64 w 113"/>
                  <a:gd name="T3" fmla="*/ 0 h 99"/>
                  <a:gd name="T4" fmla="*/ 57 w 113"/>
                  <a:gd name="T5" fmla="*/ 63 h 99"/>
                  <a:gd name="T6" fmla="*/ 113 w 113"/>
                  <a:gd name="T7" fmla="*/ 85 h 99"/>
                  <a:gd name="T8" fmla="*/ 0 w 113"/>
                  <a:gd name="T9" fmla="*/ 99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3"/>
                  <a:gd name="T16" fmla="*/ 0 h 99"/>
                  <a:gd name="T17" fmla="*/ 113 w 113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3" h="99">
                    <a:moveTo>
                      <a:pt x="0" y="99"/>
                    </a:moveTo>
                    <a:lnTo>
                      <a:pt x="64" y="0"/>
                    </a:lnTo>
                    <a:lnTo>
                      <a:pt x="57" y="63"/>
                    </a:lnTo>
                    <a:lnTo>
                      <a:pt x="113" y="85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8" name="Line 67">
                <a:extLst>
                  <a:ext uri="{FF2B5EF4-FFF2-40B4-BE49-F238E27FC236}">
                    <a16:creationId xmlns:a16="http://schemas.microsoft.com/office/drawing/2014/main" id="{75DBA638-AAE4-4E43-84BA-492A951320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44" y="2433"/>
                <a:ext cx="446" cy="290"/>
              </a:xfrm>
              <a:prstGeom prst="line">
                <a:avLst/>
              </a:prstGeom>
              <a:noFill/>
              <a:ln w="444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576" name="Rectangle 69">
              <a:extLst>
                <a:ext uri="{FF2B5EF4-FFF2-40B4-BE49-F238E27FC236}">
                  <a16:creationId xmlns:a16="http://schemas.microsoft.com/office/drawing/2014/main" id="{69E0F8B7-0D69-A649-AEDC-3C0E1ACA3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" y="2787"/>
              <a:ext cx="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 i="1">
                  <a:solidFill>
                    <a:srgbClr val="000000"/>
                  </a:solidFill>
                </a:rPr>
                <a:t>V</a:t>
              </a:r>
              <a:endParaRPr lang="en-US" altLang="en-US" sz="2400" b="0" i="1"/>
            </a:p>
          </p:txBody>
        </p:sp>
        <p:sp>
          <p:nvSpPr>
            <p:cNvPr id="22577" name="Rectangle 70">
              <a:extLst>
                <a:ext uri="{FF2B5EF4-FFF2-40B4-BE49-F238E27FC236}">
                  <a16:creationId xmlns:a16="http://schemas.microsoft.com/office/drawing/2014/main" id="{5FE020EB-F021-2445-B79B-7519A26CA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7" y="2816"/>
              <a:ext cx="12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 i="1">
                  <a:solidFill>
                    <a:srgbClr val="000000"/>
                  </a:solidFill>
                </a:rPr>
                <a:t>m</a:t>
              </a:r>
              <a:endParaRPr lang="en-US" altLang="en-US" sz="2400" b="0" i="1"/>
            </a:p>
          </p:txBody>
        </p:sp>
        <p:sp>
          <p:nvSpPr>
            <p:cNvPr id="22578" name="Rectangle 71">
              <a:extLst>
                <a:ext uri="{FF2B5EF4-FFF2-40B4-BE49-F238E27FC236}">
                  <a16:creationId xmlns:a16="http://schemas.microsoft.com/office/drawing/2014/main" id="{61516D52-B98B-D64C-A6A1-8CB1FB91B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" y="2787"/>
              <a:ext cx="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:</a:t>
              </a:r>
              <a:endParaRPr lang="en-US" altLang="en-US" sz="2400" b="0"/>
            </a:p>
          </p:txBody>
        </p:sp>
        <p:sp>
          <p:nvSpPr>
            <p:cNvPr id="22579" name="Rectangle 72">
              <a:extLst>
                <a:ext uri="{FF2B5EF4-FFF2-40B4-BE49-F238E27FC236}">
                  <a16:creationId xmlns:a16="http://schemas.microsoft.com/office/drawing/2014/main" id="{3BCC9BB7-673F-8A47-BD93-88BB9A196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" y="2787"/>
              <a:ext cx="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 </a:t>
              </a:r>
              <a:endParaRPr lang="en-US" altLang="en-US" sz="2400" b="0"/>
            </a:p>
          </p:txBody>
        </p:sp>
        <p:sp>
          <p:nvSpPr>
            <p:cNvPr id="22580" name="Rectangle 73">
              <a:extLst>
                <a:ext uri="{FF2B5EF4-FFF2-40B4-BE49-F238E27FC236}">
                  <a16:creationId xmlns:a16="http://schemas.microsoft.com/office/drawing/2014/main" id="{89A8344C-6C3A-AE41-BAAC-82D590BC7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8" y="2993"/>
              <a:ext cx="72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10-15 vol%</a:t>
              </a:r>
              <a:endParaRPr lang="en-US" altLang="en-US" sz="2400" b="0"/>
            </a:p>
          </p:txBody>
        </p:sp>
        <p:grpSp>
          <p:nvGrpSpPr>
            <p:cNvPr id="22581" name="Group 77">
              <a:extLst>
                <a:ext uri="{FF2B5EF4-FFF2-40B4-BE49-F238E27FC236}">
                  <a16:creationId xmlns:a16="http://schemas.microsoft.com/office/drawing/2014/main" id="{0DCF9526-61B3-674E-8994-5F2F44C9CC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0" y="3084"/>
              <a:ext cx="1238" cy="71"/>
              <a:chOff x="2360" y="3084"/>
              <a:chExt cx="1238" cy="71"/>
            </a:xfrm>
          </p:grpSpPr>
          <p:sp>
            <p:nvSpPr>
              <p:cNvPr id="22584" name="Freeform 74">
                <a:extLst>
                  <a:ext uri="{FF2B5EF4-FFF2-40B4-BE49-F238E27FC236}">
                    <a16:creationId xmlns:a16="http://schemas.microsoft.com/office/drawing/2014/main" id="{43BF3C27-6DDF-DB41-B42F-07E6FD146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" y="3084"/>
                <a:ext cx="78" cy="71"/>
              </a:xfrm>
              <a:custGeom>
                <a:avLst/>
                <a:gdLst>
                  <a:gd name="T0" fmla="*/ 0 w 78"/>
                  <a:gd name="T1" fmla="*/ 36 h 71"/>
                  <a:gd name="T2" fmla="*/ 78 w 78"/>
                  <a:gd name="T3" fmla="*/ 0 h 71"/>
                  <a:gd name="T4" fmla="*/ 50 w 78"/>
                  <a:gd name="T5" fmla="*/ 36 h 71"/>
                  <a:gd name="T6" fmla="*/ 78 w 78"/>
                  <a:gd name="T7" fmla="*/ 71 h 71"/>
                  <a:gd name="T8" fmla="*/ 0 w 78"/>
                  <a:gd name="T9" fmla="*/ 36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1"/>
                  <a:gd name="T17" fmla="*/ 78 w 78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1">
                    <a:moveTo>
                      <a:pt x="0" y="36"/>
                    </a:moveTo>
                    <a:lnTo>
                      <a:pt x="78" y="0"/>
                    </a:lnTo>
                    <a:lnTo>
                      <a:pt x="50" y="36"/>
                    </a:lnTo>
                    <a:lnTo>
                      <a:pt x="78" y="71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5" name="Freeform 75">
                <a:extLst>
                  <a:ext uri="{FF2B5EF4-FFF2-40B4-BE49-F238E27FC236}">
                    <a16:creationId xmlns:a16="http://schemas.microsoft.com/office/drawing/2014/main" id="{5366802B-36EC-6943-B71C-767A1804A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1" y="3084"/>
                <a:ext cx="77" cy="71"/>
              </a:xfrm>
              <a:custGeom>
                <a:avLst/>
                <a:gdLst>
                  <a:gd name="T0" fmla="*/ 77 w 77"/>
                  <a:gd name="T1" fmla="*/ 36 h 71"/>
                  <a:gd name="T2" fmla="*/ 0 w 77"/>
                  <a:gd name="T3" fmla="*/ 71 h 71"/>
                  <a:gd name="T4" fmla="*/ 28 w 77"/>
                  <a:gd name="T5" fmla="*/ 36 h 71"/>
                  <a:gd name="T6" fmla="*/ 0 w 77"/>
                  <a:gd name="T7" fmla="*/ 0 h 71"/>
                  <a:gd name="T8" fmla="*/ 77 w 77"/>
                  <a:gd name="T9" fmla="*/ 36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"/>
                  <a:gd name="T16" fmla="*/ 0 h 71"/>
                  <a:gd name="T17" fmla="*/ 77 w 77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" h="71">
                    <a:moveTo>
                      <a:pt x="77" y="36"/>
                    </a:moveTo>
                    <a:lnTo>
                      <a:pt x="0" y="71"/>
                    </a:lnTo>
                    <a:lnTo>
                      <a:pt x="28" y="36"/>
                    </a:lnTo>
                    <a:lnTo>
                      <a:pt x="0" y="0"/>
                    </a:lnTo>
                    <a:lnTo>
                      <a:pt x="77" y="36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6" name="Line 76">
                <a:extLst>
                  <a:ext uri="{FF2B5EF4-FFF2-40B4-BE49-F238E27FC236}">
                    <a16:creationId xmlns:a16="http://schemas.microsoft.com/office/drawing/2014/main" id="{02EDD329-EA2A-154F-A64D-C9847E6EA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0" y="3120"/>
                <a:ext cx="1139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582" name="Rectangle 78">
              <a:extLst>
                <a:ext uri="{FF2B5EF4-FFF2-40B4-BE49-F238E27FC236}">
                  <a16:creationId xmlns:a16="http://schemas.microsoft.com/office/drawing/2014/main" id="{9C4BAFCF-EDB5-A241-9965-3854B6765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013"/>
              <a:ext cx="460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2583" name="Rectangle 79">
              <a:extLst>
                <a:ext uri="{FF2B5EF4-FFF2-40B4-BE49-F238E27FC236}">
                  <a16:creationId xmlns:a16="http://schemas.microsoft.com/office/drawing/2014/main" id="{43610D96-3C4C-C545-B2A6-1541442DF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" y="3014"/>
              <a:ext cx="46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600</a:t>
              </a:r>
              <a:r>
                <a:rPr lang="en-US" altLang="en-US" sz="800" b="0">
                  <a:solidFill>
                    <a:srgbClr val="000000"/>
                  </a:solidFill>
                </a:rPr>
                <a:t> </a:t>
              </a:r>
              <a:r>
                <a:rPr lang="en-US" altLang="en-US" sz="1800" b="0">
                  <a:solidFill>
                    <a:srgbClr val="000000"/>
                  </a:solidFill>
                  <a:latin typeface="Symbol" pitchFamily="2" charset="2"/>
                </a:rPr>
                <a:t>m</a:t>
              </a:r>
              <a:r>
                <a:rPr lang="en-US" altLang="en-US" sz="1800" b="0">
                  <a:solidFill>
                    <a:srgbClr val="000000"/>
                  </a:solidFill>
                </a:rPr>
                <a:t>m</a:t>
              </a:r>
              <a:endParaRPr lang="en-US" altLang="en-US" sz="2400" b="0"/>
            </a:p>
          </p:txBody>
        </p:sp>
      </p:grpSp>
      <p:grpSp>
        <p:nvGrpSpPr>
          <p:cNvPr id="10" name="Group 108">
            <a:extLst>
              <a:ext uri="{FF2B5EF4-FFF2-40B4-BE49-F238E27FC236}">
                <a16:creationId xmlns:a16="http://schemas.microsoft.com/office/drawing/2014/main" id="{19449C2F-2DD7-494E-894C-98FBBCEE5148}"/>
              </a:ext>
            </a:extLst>
          </p:cNvPr>
          <p:cNvGrpSpPr>
            <a:grpSpLocks/>
          </p:cNvGrpSpPr>
          <p:nvPr/>
        </p:nvGrpSpPr>
        <p:grpSpPr bwMode="auto">
          <a:xfrm>
            <a:off x="712788" y="5356225"/>
            <a:ext cx="6381750" cy="1338263"/>
            <a:chOff x="449" y="3374"/>
            <a:chExt cx="4020" cy="843"/>
          </a:xfrm>
        </p:grpSpPr>
        <p:sp>
          <p:nvSpPr>
            <p:cNvPr id="22542" name="Rectangle 39">
              <a:extLst>
                <a:ext uri="{FF2B5EF4-FFF2-40B4-BE49-F238E27FC236}">
                  <a16:creationId xmlns:a16="http://schemas.microsoft.com/office/drawing/2014/main" id="{083BA529-C819-5240-984F-C96EBD011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" y="3374"/>
              <a:ext cx="988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0">
                  <a:solidFill>
                    <a:srgbClr val="000000"/>
                  </a:solidFill>
                </a:rPr>
                <a:t>- Automobile </a:t>
              </a:r>
              <a:endParaRPr lang="en-US" altLang="en-US" sz="2400" b="0"/>
            </a:p>
          </p:txBody>
        </p:sp>
        <p:sp>
          <p:nvSpPr>
            <p:cNvPr id="22543" name="Rectangle 40">
              <a:extLst>
                <a:ext uri="{FF2B5EF4-FFF2-40B4-BE49-F238E27FC236}">
                  <a16:creationId xmlns:a16="http://schemas.microsoft.com/office/drawing/2014/main" id="{8660504F-58F3-8548-BC3D-37EBE3F7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" y="3572"/>
              <a:ext cx="457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100" b="0">
                  <a:solidFill>
                    <a:srgbClr val="000000"/>
                  </a:solidFill>
                </a:rPr>
                <a:t>   tires</a:t>
              </a:r>
              <a:endParaRPr lang="en-US" altLang="en-US" sz="2400" b="0"/>
            </a:p>
          </p:txBody>
        </p:sp>
        <p:sp>
          <p:nvSpPr>
            <p:cNvPr id="22544" name="Rectangle 41">
              <a:extLst>
                <a:ext uri="{FF2B5EF4-FFF2-40B4-BE49-F238E27FC236}">
                  <a16:creationId xmlns:a16="http://schemas.microsoft.com/office/drawing/2014/main" id="{EDC88728-C050-6F47-A36A-DCB079541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3375"/>
              <a:ext cx="4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matrix: </a:t>
              </a:r>
              <a:endParaRPr lang="en-US" altLang="en-US" sz="2400" b="0"/>
            </a:p>
          </p:txBody>
        </p:sp>
        <p:sp>
          <p:nvSpPr>
            <p:cNvPr id="22545" name="Rectangle 42">
              <a:extLst>
                <a:ext uri="{FF2B5EF4-FFF2-40B4-BE49-F238E27FC236}">
                  <a16:creationId xmlns:a16="http://schemas.microsoft.com/office/drawing/2014/main" id="{38057753-C6D9-A244-96A6-4D3D4613A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3538"/>
              <a:ext cx="45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rubber </a:t>
              </a:r>
              <a:endParaRPr lang="en-US" altLang="en-US" sz="2400" b="0"/>
            </a:p>
          </p:txBody>
        </p:sp>
        <p:sp>
          <p:nvSpPr>
            <p:cNvPr id="22546" name="Rectangle 43">
              <a:extLst>
                <a:ext uri="{FF2B5EF4-FFF2-40B4-BE49-F238E27FC236}">
                  <a16:creationId xmlns:a16="http://schemas.microsoft.com/office/drawing/2014/main" id="{0C80427D-F552-CE42-A824-6F56B6C2E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3700"/>
              <a:ext cx="7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(compliant)</a:t>
              </a:r>
              <a:endParaRPr lang="en-US" altLang="en-US" sz="2400" b="0"/>
            </a:p>
          </p:txBody>
        </p:sp>
        <p:sp>
          <p:nvSpPr>
            <p:cNvPr id="22547" name="Rectangle 44">
              <a:extLst>
                <a:ext uri="{FF2B5EF4-FFF2-40B4-BE49-F238E27FC236}">
                  <a16:creationId xmlns:a16="http://schemas.microsoft.com/office/drawing/2014/main" id="{8BA77274-133A-2649-BECF-4B6DEFDE6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3" y="3410"/>
              <a:ext cx="6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particles: </a:t>
              </a:r>
              <a:endParaRPr lang="en-US" altLang="en-US" sz="2400" b="0"/>
            </a:p>
          </p:txBody>
        </p:sp>
        <p:sp>
          <p:nvSpPr>
            <p:cNvPr id="22548" name="Rectangle 45">
              <a:extLst>
                <a:ext uri="{FF2B5EF4-FFF2-40B4-BE49-F238E27FC236}">
                  <a16:creationId xmlns:a16="http://schemas.microsoft.com/office/drawing/2014/main" id="{362DB71D-4BBF-FD4E-8716-615EC6196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3" y="3573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C </a:t>
              </a:r>
              <a:endParaRPr lang="en-US" altLang="en-US" sz="2400" b="0"/>
            </a:p>
          </p:txBody>
        </p:sp>
        <p:sp>
          <p:nvSpPr>
            <p:cNvPr id="22549" name="Rectangle 46">
              <a:extLst>
                <a:ext uri="{FF2B5EF4-FFF2-40B4-BE49-F238E27FC236}">
                  <a16:creationId xmlns:a16="http://schemas.microsoft.com/office/drawing/2014/main" id="{6E09A3E1-D516-FB4E-967C-80A93FD43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3" y="3736"/>
              <a:ext cx="44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(stiffer)</a:t>
              </a:r>
              <a:endParaRPr lang="en-US" altLang="en-US" sz="2400" b="0"/>
            </a:p>
          </p:txBody>
        </p:sp>
        <p:pic>
          <p:nvPicPr>
            <p:cNvPr id="22550" name="Picture 82">
              <a:extLst>
                <a:ext uri="{FF2B5EF4-FFF2-40B4-BE49-F238E27FC236}">
                  <a16:creationId xmlns:a16="http://schemas.microsoft.com/office/drawing/2014/main" id="{E9C4C0CC-E9E8-AC48-8CBC-C8DD46220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" y="3396"/>
              <a:ext cx="1239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51" name="Group 85">
              <a:extLst>
                <a:ext uri="{FF2B5EF4-FFF2-40B4-BE49-F238E27FC236}">
                  <a16:creationId xmlns:a16="http://schemas.microsoft.com/office/drawing/2014/main" id="{F3E7A13A-79AA-5047-A9BA-3AC4C62B8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9" y="3509"/>
              <a:ext cx="622" cy="290"/>
              <a:chOff x="2049" y="3509"/>
              <a:chExt cx="622" cy="290"/>
            </a:xfrm>
          </p:grpSpPr>
          <p:sp>
            <p:nvSpPr>
              <p:cNvPr id="22561" name="Freeform 83">
                <a:extLst>
                  <a:ext uri="{FF2B5EF4-FFF2-40B4-BE49-F238E27FC236}">
                    <a16:creationId xmlns:a16="http://schemas.microsoft.com/office/drawing/2014/main" id="{AAE42135-A40D-1A49-9575-4D77E9818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1" y="3707"/>
                <a:ext cx="120" cy="92"/>
              </a:xfrm>
              <a:custGeom>
                <a:avLst/>
                <a:gdLst>
                  <a:gd name="T0" fmla="*/ 120 w 120"/>
                  <a:gd name="T1" fmla="*/ 92 h 92"/>
                  <a:gd name="T2" fmla="*/ 0 w 120"/>
                  <a:gd name="T3" fmla="*/ 92 h 92"/>
                  <a:gd name="T4" fmla="*/ 57 w 120"/>
                  <a:gd name="T5" fmla="*/ 64 h 92"/>
                  <a:gd name="T6" fmla="*/ 43 w 120"/>
                  <a:gd name="T7" fmla="*/ 0 h 92"/>
                  <a:gd name="T8" fmla="*/ 120 w 120"/>
                  <a:gd name="T9" fmla="*/ 92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92"/>
                  <a:gd name="T17" fmla="*/ 120 w 120"/>
                  <a:gd name="T18" fmla="*/ 92 h 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92">
                    <a:moveTo>
                      <a:pt x="120" y="92"/>
                    </a:moveTo>
                    <a:lnTo>
                      <a:pt x="0" y="92"/>
                    </a:lnTo>
                    <a:lnTo>
                      <a:pt x="57" y="64"/>
                    </a:lnTo>
                    <a:lnTo>
                      <a:pt x="43" y="0"/>
                    </a:lnTo>
                    <a:lnTo>
                      <a:pt x="120" y="92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2" name="Line 84">
                <a:extLst>
                  <a:ext uri="{FF2B5EF4-FFF2-40B4-BE49-F238E27FC236}">
                    <a16:creationId xmlns:a16="http://schemas.microsoft.com/office/drawing/2014/main" id="{54E1886D-A73E-3D49-B7AA-232166D2B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49" y="3509"/>
                <a:ext cx="559" cy="26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552" name="Group 88">
              <a:extLst>
                <a:ext uri="{FF2B5EF4-FFF2-40B4-BE49-F238E27FC236}">
                  <a16:creationId xmlns:a16="http://schemas.microsoft.com/office/drawing/2014/main" id="{3B1814A7-2556-A845-AE53-4820CD736E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6" y="3516"/>
              <a:ext cx="312" cy="163"/>
              <a:chOff x="3506" y="3516"/>
              <a:chExt cx="312" cy="163"/>
            </a:xfrm>
          </p:grpSpPr>
          <p:sp>
            <p:nvSpPr>
              <p:cNvPr id="22559" name="Freeform 86">
                <a:extLst>
                  <a:ext uri="{FF2B5EF4-FFF2-40B4-BE49-F238E27FC236}">
                    <a16:creationId xmlns:a16="http://schemas.microsoft.com/office/drawing/2014/main" id="{01083EE8-0E78-3A43-99B6-9BA65C31D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6" y="3587"/>
                <a:ext cx="121" cy="92"/>
              </a:xfrm>
              <a:custGeom>
                <a:avLst/>
                <a:gdLst>
                  <a:gd name="T0" fmla="*/ 0 w 121"/>
                  <a:gd name="T1" fmla="*/ 92 h 92"/>
                  <a:gd name="T2" fmla="*/ 71 w 121"/>
                  <a:gd name="T3" fmla="*/ 0 h 92"/>
                  <a:gd name="T4" fmla="*/ 64 w 121"/>
                  <a:gd name="T5" fmla="*/ 56 h 92"/>
                  <a:gd name="T6" fmla="*/ 121 w 121"/>
                  <a:gd name="T7" fmla="*/ 85 h 92"/>
                  <a:gd name="T8" fmla="*/ 0 w 121"/>
                  <a:gd name="T9" fmla="*/ 92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"/>
                  <a:gd name="T16" fmla="*/ 0 h 92"/>
                  <a:gd name="T17" fmla="*/ 121 w 121"/>
                  <a:gd name="T18" fmla="*/ 92 h 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" h="92">
                    <a:moveTo>
                      <a:pt x="0" y="92"/>
                    </a:moveTo>
                    <a:lnTo>
                      <a:pt x="71" y="0"/>
                    </a:lnTo>
                    <a:lnTo>
                      <a:pt x="64" y="56"/>
                    </a:lnTo>
                    <a:lnTo>
                      <a:pt x="121" y="85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0" name="Line 87">
                <a:extLst>
                  <a:ext uri="{FF2B5EF4-FFF2-40B4-BE49-F238E27FC236}">
                    <a16:creationId xmlns:a16="http://schemas.microsoft.com/office/drawing/2014/main" id="{A8736F61-CA9A-E242-9975-8F0E8FF68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70" y="3516"/>
                <a:ext cx="248" cy="127"/>
              </a:xfrm>
              <a:prstGeom prst="line">
                <a:avLst/>
              </a:prstGeom>
              <a:noFill/>
              <a:ln w="444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553" name="Group 92">
              <a:extLst>
                <a:ext uri="{FF2B5EF4-FFF2-40B4-BE49-F238E27FC236}">
                  <a16:creationId xmlns:a16="http://schemas.microsoft.com/office/drawing/2014/main" id="{568DFA3D-A6CF-EE43-B2DE-265303F206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6" y="4082"/>
              <a:ext cx="1231" cy="71"/>
              <a:chOff x="2346" y="4082"/>
              <a:chExt cx="1231" cy="71"/>
            </a:xfrm>
          </p:grpSpPr>
          <p:sp>
            <p:nvSpPr>
              <p:cNvPr id="22556" name="Freeform 89">
                <a:extLst>
                  <a:ext uri="{FF2B5EF4-FFF2-40B4-BE49-F238E27FC236}">
                    <a16:creationId xmlns:a16="http://schemas.microsoft.com/office/drawing/2014/main" id="{46DF0409-7C7B-9349-A660-F8E92E942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6" y="4082"/>
                <a:ext cx="78" cy="71"/>
              </a:xfrm>
              <a:custGeom>
                <a:avLst/>
                <a:gdLst>
                  <a:gd name="T0" fmla="*/ 0 w 78"/>
                  <a:gd name="T1" fmla="*/ 36 h 71"/>
                  <a:gd name="T2" fmla="*/ 78 w 78"/>
                  <a:gd name="T3" fmla="*/ 0 h 71"/>
                  <a:gd name="T4" fmla="*/ 49 w 78"/>
                  <a:gd name="T5" fmla="*/ 36 h 71"/>
                  <a:gd name="T6" fmla="*/ 78 w 78"/>
                  <a:gd name="T7" fmla="*/ 71 h 71"/>
                  <a:gd name="T8" fmla="*/ 0 w 78"/>
                  <a:gd name="T9" fmla="*/ 36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1"/>
                  <a:gd name="T17" fmla="*/ 78 w 78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1">
                    <a:moveTo>
                      <a:pt x="0" y="36"/>
                    </a:moveTo>
                    <a:lnTo>
                      <a:pt x="78" y="0"/>
                    </a:lnTo>
                    <a:lnTo>
                      <a:pt x="49" y="36"/>
                    </a:lnTo>
                    <a:lnTo>
                      <a:pt x="78" y="71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7" name="Freeform 90">
                <a:extLst>
                  <a:ext uri="{FF2B5EF4-FFF2-40B4-BE49-F238E27FC236}">
                    <a16:creationId xmlns:a16="http://schemas.microsoft.com/office/drawing/2014/main" id="{EDAC53D0-DC3E-2343-B8EE-58956C914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9" y="4082"/>
                <a:ext cx="78" cy="71"/>
              </a:xfrm>
              <a:custGeom>
                <a:avLst/>
                <a:gdLst>
                  <a:gd name="T0" fmla="*/ 78 w 78"/>
                  <a:gd name="T1" fmla="*/ 36 h 71"/>
                  <a:gd name="T2" fmla="*/ 0 w 78"/>
                  <a:gd name="T3" fmla="*/ 71 h 71"/>
                  <a:gd name="T4" fmla="*/ 29 w 78"/>
                  <a:gd name="T5" fmla="*/ 36 h 71"/>
                  <a:gd name="T6" fmla="*/ 0 w 78"/>
                  <a:gd name="T7" fmla="*/ 0 h 71"/>
                  <a:gd name="T8" fmla="*/ 78 w 78"/>
                  <a:gd name="T9" fmla="*/ 36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"/>
                  <a:gd name="T16" fmla="*/ 0 h 71"/>
                  <a:gd name="T17" fmla="*/ 78 w 78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" h="71">
                    <a:moveTo>
                      <a:pt x="78" y="36"/>
                    </a:moveTo>
                    <a:lnTo>
                      <a:pt x="0" y="71"/>
                    </a:lnTo>
                    <a:lnTo>
                      <a:pt x="29" y="36"/>
                    </a:lnTo>
                    <a:lnTo>
                      <a:pt x="0" y="0"/>
                    </a:lnTo>
                    <a:lnTo>
                      <a:pt x="78" y="36"/>
                    </a:lnTo>
                    <a:close/>
                  </a:path>
                </a:pathLst>
              </a:custGeom>
              <a:solidFill>
                <a:srgbClr val="000000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8" name="Line 91">
                <a:extLst>
                  <a:ext uri="{FF2B5EF4-FFF2-40B4-BE49-F238E27FC236}">
                    <a16:creationId xmlns:a16="http://schemas.microsoft.com/office/drawing/2014/main" id="{14120FB8-C404-AE4A-8CB3-A3812B781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95" y="4118"/>
                <a:ext cx="1133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554" name="Rectangle 93">
              <a:extLst>
                <a:ext uri="{FF2B5EF4-FFF2-40B4-BE49-F238E27FC236}">
                  <a16:creationId xmlns:a16="http://schemas.microsoft.com/office/drawing/2014/main" id="{671F3CD2-38DB-8445-84E0-AED9C278B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4004"/>
              <a:ext cx="509" cy="2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b="0">
                <a:latin typeface="Times" pitchFamily="2" charset="0"/>
              </a:endParaRPr>
            </a:p>
          </p:txBody>
        </p:sp>
        <p:sp>
          <p:nvSpPr>
            <p:cNvPr id="22555" name="Rectangle 94">
              <a:extLst>
                <a:ext uri="{FF2B5EF4-FFF2-40B4-BE49-F238E27FC236}">
                  <a16:creationId xmlns:a16="http://schemas.microsoft.com/office/drawing/2014/main" id="{C0267891-D74F-DA42-9BB3-6F496D80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7" y="4005"/>
              <a:ext cx="50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rgbClr val="000000"/>
                  </a:solidFill>
                </a:rPr>
                <a:t>0.75</a:t>
              </a:r>
              <a:r>
                <a:rPr lang="en-US" altLang="en-US" sz="800" b="0">
                  <a:solidFill>
                    <a:srgbClr val="000000"/>
                  </a:solidFill>
                </a:rPr>
                <a:t> </a:t>
              </a:r>
              <a:r>
                <a:rPr lang="en-US" altLang="en-US" sz="1800" b="0">
                  <a:solidFill>
                    <a:srgbClr val="000000"/>
                  </a:solidFill>
                  <a:latin typeface="Symbol" pitchFamily="2" charset="2"/>
                </a:rPr>
                <a:t>m</a:t>
              </a:r>
              <a:r>
                <a:rPr lang="en-US" altLang="en-US" sz="1800" b="0">
                  <a:solidFill>
                    <a:srgbClr val="000000"/>
                  </a:solidFill>
                </a:rPr>
                <a:t>m</a:t>
              </a:r>
              <a:endParaRPr lang="en-US" altLang="en-US" sz="2400" b="0"/>
            </a:p>
          </p:txBody>
        </p:sp>
      </p:grpSp>
      <p:grpSp>
        <p:nvGrpSpPr>
          <p:cNvPr id="22534" name="Group 98">
            <a:extLst>
              <a:ext uri="{FF2B5EF4-FFF2-40B4-BE49-F238E27FC236}">
                <a16:creationId xmlns:a16="http://schemas.microsoft.com/office/drawing/2014/main" id="{48CC58F5-378B-9E45-B4F2-7126D7DCBC54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939800"/>
            <a:ext cx="7310438" cy="703263"/>
            <a:chOff x="576" y="592"/>
            <a:chExt cx="4605" cy="443"/>
          </a:xfrm>
        </p:grpSpPr>
        <p:sp>
          <p:nvSpPr>
            <p:cNvPr id="22535" name="Rectangle 99">
              <a:extLst>
                <a:ext uri="{FF2B5EF4-FFF2-40B4-BE49-F238E27FC236}">
                  <a16:creationId xmlns:a16="http://schemas.microsoft.com/office/drawing/2014/main" id="{484B1E4C-86A7-7F40-B3EB-72BAD1252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816"/>
              <a:ext cx="1680" cy="211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Particle-reinforced</a:t>
              </a:r>
            </a:p>
          </p:txBody>
        </p:sp>
        <p:sp>
          <p:nvSpPr>
            <p:cNvPr id="22536" name="Line 100">
              <a:extLst>
                <a:ext uri="{FF2B5EF4-FFF2-40B4-BE49-F238E27FC236}">
                  <a16:creationId xmlns:a16="http://schemas.microsoft.com/office/drawing/2014/main" id="{3FD56533-0EB7-0A4E-B7DF-55C13DF644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592"/>
              <a:ext cx="1" cy="20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7" name="Line 101">
              <a:extLst>
                <a:ext uri="{FF2B5EF4-FFF2-40B4-BE49-F238E27FC236}">
                  <a16:creationId xmlns:a16="http://schemas.microsoft.com/office/drawing/2014/main" id="{D7449F51-1992-4A43-BC3C-6AE0E0F21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0" y="632"/>
              <a:ext cx="3480" cy="1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8" name="Line 102">
              <a:extLst>
                <a:ext uri="{FF2B5EF4-FFF2-40B4-BE49-F238E27FC236}">
                  <a16:creationId xmlns:a16="http://schemas.microsoft.com/office/drawing/2014/main" id="{0E633E7A-FCC7-DC4A-B1F4-11C2664E2E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8" y="632"/>
              <a:ext cx="1" cy="16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9" name="Line 103">
              <a:extLst>
                <a:ext uri="{FF2B5EF4-FFF2-40B4-BE49-F238E27FC236}">
                  <a16:creationId xmlns:a16="http://schemas.microsoft.com/office/drawing/2014/main" id="{FC08BE1F-D652-3047-A23D-E8B4C6F966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14" y="632"/>
              <a:ext cx="1" cy="176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0" name="Rectangle 104">
              <a:extLst>
                <a:ext uri="{FF2B5EF4-FFF2-40B4-BE49-F238E27FC236}">
                  <a16:creationId xmlns:a16="http://schemas.microsoft.com/office/drawing/2014/main" id="{E4AFC034-031F-154F-A4E1-D8AF1E675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" y="824"/>
              <a:ext cx="124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>
                  <a:solidFill>
                    <a:srgbClr val="BBBBBB"/>
                  </a:solidFill>
                </a:rPr>
                <a:t>Fiber-reinforced</a:t>
              </a:r>
              <a:endParaRPr lang="en-US" altLang="en-US" sz="2400" b="0"/>
            </a:p>
          </p:txBody>
        </p:sp>
        <p:sp>
          <p:nvSpPr>
            <p:cNvPr id="22541" name="Rectangle 105">
              <a:extLst>
                <a:ext uri="{FF2B5EF4-FFF2-40B4-BE49-F238E27FC236}">
                  <a16:creationId xmlns:a16="http://schemas.microsoft.com/office/drawing/2014/main" id="{1C4CCD11-14A4-814C-9E35-59710679E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824"/>
              <a:ext cx="75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>
                  <a:solidFill>
                    <a:srgbClr val="BBBBBB"/>
                  </a:solidFill>
                </a:rPr>
                <a:t>Structural</a:t>
              </a:r>
              <a:endParaRPr lang="en-US" altLang="en-US" sz="2400" b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3">
            <a:extLst>
              <a:ext uri="{FF2B5EF4-FFF2-40B4-BE49-F238E27FC236}">
                <a16:creationId xmlns:a16="http://schemas.microsoft.com/office/drawing/2014/main" id="{DF4BF5A0-1E0F-D847-9D60-48614156B7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4E132C-D364-4847-9C18-A01674BF5862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 b="0"/>
          </a:p>
        </p:txBody>
      </p:sp>
      <p:sp>
        <p:nvSpPr>
          <p:cNvPr id="24578" name="Rectangle 9">
            <a:extLst>
              <a:ext uri="{FF2B5EF4-FFF2-40B4-BE49-F238E27FC236}">
                <a16:creationId xmlns:a16="http://schemas.microsoft.com/office/drawing/2014/main" id="{5ACAFEA4-3E3A-2244-AD10-FCB602A837A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Composite Survey: Particle-II</a:t>
            </a:r>
          </a:p>
        </p:txBody>
      </p:sp>
      <p:sp>
        <p:nvSpPr>
          <p:cNvPr id="24579" name="Rectangle 10">
            <a:extLst>
              <a:ext uri="{FF2B5EF4-FFF2-40B4-BE49-F238E27FC236}">
                <a16:creationId xmlns:a16="http://schemas.microsoft.com/office/drawing/2014/main" id="{CE599133-32B6-CD43-81CB-5A04A915C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05000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accent2"/>
                </a:solidFill>
              </a:rPr>
              <a:t>Concrete</a:t>
            </a:r>
            <a:r>
              <a:rPr lang="en-US" altLang="en-US" sz="2400" b="0"/>
              <a:t> </a:t>
            </a:r>
            <a:r>
              <a:rPr lang="en-US" altLang="en-US" sz="2000" b="0"/>
              <a:t>– gravel + sand + cement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000" b="0"/>
              <a:t>     -  Why sand </a:t>
            </a:r>
            <a:r>
              <a:rPr lang="en-US" altLang="en-US" sz="2000" b="0" i="1"/>
              <a:t>and</a:t>
            </a:r>
            <a:r>
              <a:rPr lang="en-US" altLang="en-US" sz="2000" b="0"/>
              <a:t> gravel?    Sand packs into gravel voids </a:t>
            </a:r>
          </a:p>
        </p:txBody>
      </p:sp>
      <p:sp>
        <p:nvSpPr>
          <p:cNvPr id="341003" name="Rectangle 11">
            <a:extLst>
              <a:ext uri="{FF2B5EF4-FFF2-40B4-BE49-F238E27FC236}">
                <a16:creationId xmlns:a16="http://schemas.microsoft.com/office/drawing/2014/main" id="{8788B075-8153-AB4F-837F-6866644A3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3200"/>
            <a:ext cx="7696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3300"/>
                </a:solidFill>
              </a:rPr>
              <a:t>Reinforced concrete </a:t>
            </a:r>
            <a:r>
              <a:rPr lang="en-US" altLang="en-US" sz="2400" b="0"/>
              <a:t>- </a:t>
            </a:r>
            <a:r>
              <a:rPr lang="en-US" altLang="en-US" sz="2000" b="0"/>
              <a:t>Reinforce with steel rerod or remesh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 sz="2000" b="0"/>
              <a:t>     -   increases strength - even if cement matrix is cracked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b="0"/>
          </a:p>
        </p:txBody>
      </p:sp>
      <p:sp>
        <p:nvSpPr>
          <p:cNvPr id="341004" name="Rectangle 12">
            <a:extLst>
              <a:ext uri="{FF2B5EF4-FFF2-40B4-BE49-F238E27FC236}">
                <a16:creationId xmlns:a16="http://schemas.microsoft.com/office/drawing/2014/main" id="{CC4AB74F-A896-B34C-87FD-DEEB11797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657600"/>
            <a:ext cx="7924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3300"/>
                </a:solidFill>
              </a:rPr>
              <a:t>Prestressed concrete - </a:t>
            </a:r>
            <a:r>
              <a:rPr lang="en-US" altLang="en-US" sz="2000" b="0"/>
              <a:t>remesh under tension during setting of concrete.  Tension release puts concrete under compressive force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 sz="2000" b="0"/>
              <a:t>     -   Concrete much stronger under compression.    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 sz="2000" b="0"/>
              <a:t>     -   Applied tension must exceed compressive force</a:t>
            </a:r>
            <a:endParaRPr lang="en-US" altLang="en-US" sz="900" b="0"/>
          </a:p>
        </p:txBody>
      </p:sp>
      <p:grpSp>
        <p:nvGrpSpPr>
          <p:cNvPr id="24582" name="Group 44">
            <a:extLst>
              <a:ext uri="{FF2B5EF4-FFF2-40B4-BE49-F238E27FC236}">
                <a16:creationId xmlns:a16="http://schemas.microsoft.com/office/drawing/2014/main" id="{B51CF2C1-6594-3B45-8F58-9BBEDFC0C0AC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939800"/>
            <a:ext cx="7310438" cy="703263"/>
            <a:chOff x="576" y="592"/>
            <a:chExt cx="4605" cy="443"/>
          </a:xfrm>
        </p:grpSpPr>
        <p:sp>
          <p:nvSpPr>
            <p:cNvPr id="24612" name="Rectangle 45">
              <a:extLst>
                <a:ext uri="{FF2B5EF4-FFF2-40B4-BE49-F238E27FC236}">
                  <a16:creationId xmlns:a16="http://schemas.microsoft.com/office/drawing/2014/main" id="{90BE2328-27D8-EF48-94E4-82EA64636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816"/>
              <a:ext cx="1680" cy="211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200" b="0"/>
                <a:t>Particle-reinforced</a:t>
              </a:r>
            </a:p>
          </p:txBody>
        </p:sp>
        <p:sp>
          <p:nvSpPr>
            <p:cNvPr id="24613" name="Line 46">
              <a:extLst>
                <a:ext uri="{FF2B5EF4-FFF2-40B4-BE49-F238E27FC236}">
                  <a16:creationId xmlns:a16="http://schemas.microsoft.com/office/drawing/2014/main" id="{39A00404-8AB4-9146-8C19-754A3079B4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88" y="592"/>
              <a:ext cx="1" cy="20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4" name="Line 47">
              <a:extLst>
                <a:ext uri="{FF2B5EF4-FFF2-40B4-BE49-F238E27FC236}">
                  <a16:creationId xmlns:a16="http://schemas.microsoft.com/office/drawing/2014/main" id="{876D824D-E6EC-8447-B012-C04BF273DD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0" y="632"/>
              <a:ext cx="3480" cy="1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5" name="Line 48">
              <a:extLst>
                <a:ext uri="{FF2B5EF4-FFF2-40B4-BE49-F238E27FC236}">
                  <a16:creationId xmlns:a16="http://schemas.microsoft.com/office/drawing/2014/main" id="{1DA8C13F-1C9F-A745-B1DE-FD4CE77A6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68" y="632"/>
              <a:ext cx="1" cy="168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Line 49">
              <a:extLst>
                <a:ext uri="{FF2B5EF4-FFF2-40B4-BE49-F238E27FC236}">
                  <a16:creationId xmlns:a16="http://schemas.microsoft.com/office/drawing/2014/main" id="{97D737E0-2CB6-4D43-AEF6-4C8494CA9C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14" y="632"/>
              <a:ext cx="1" cy="176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17" name="Rectangle 50">
              <a:extLst>
                <a:ext uri="{FF2B5EF4-FFF2-40B4-BE49-F238E27FC236}">
                  <a16:creationId xmlns:a16="http://schemas.microsoft.com/office/drawing/2014/main" id="{750323F1-4E52-D44E-9D6F-65BE4C214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0" y="824"/>
              <a:ext cx="124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>
                  <a:solidFill>
                    <a:srgbClr val="BBBBBB"/>
                  </a:solidFill>
                </a:rPr>
                <a:t>Fiber-reinforced</a:t>
              </a:r>
              <a:endParaRPr lang="en-US" altLang="en-US" sz="2400" b="0"/>
            </a:p>
          </p:txBody>
        </p:sp>
        <p:sp>
          <p:nvSpPr>
            <p:cNvPr id="24618" name="Rectangle 51">
              <a:extLst>
                <a:ext uri="{FF2B5EF4-FFF2-40B4-BE49-F238E27FC236}">
                  <a16:creationId xmlns:a16="http://schemas.microsoft.com/office/drawing/2014/main" id="{983FC4E0-D312-FD47-9E25-458B2E809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8" y="824"/>
              <a:ext cx="75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0">
                  <a:solidFill>
                    <a:srgbClr val="BBBBBB"/>
                  </a:solidFill>
                </a:rPr>
                <a:t>Structural</a:t>
              </a:r>
              <a:endParaRPr lang="en-US" altLang="en-US" sz="2400" b="0"/>
            </a:p>
          </p:txBody>
        </p:sp>
      </p:grpSp>
      <p:grpSp>
        <p:nvGrpSpPr>
          <p:cNvPr id="3" name="Group 53">
            <a:extLst>
              <a:ext uri="{FF2B5EF4-FFF2-40B4-BE49-F238E27FC236}">
                <a16:creationId xmlns:a16="http://schemas.microsoft.com/office/drawing/2014/main" id="{CE98E088-0977-6B43-914A-5858E97E9C77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019675"/>
            <a:ext cx="8345488" cy="1455738"/>
            <a:chOff x="288" y="3162"/>
            <a:chExt cx="5257" cy="917"/>
          </a:xfrm>
        </p:grpSpPr>
        <p:grpSp>
          <p:nvGrpSpPr>
            <p:cNvPr id="24584" name="Group 20">
              <a:extLst>
                <a:ext uri="{FF2B5EF4-FFF2-40B4-BE49-F238E27FC236}">
                  <a16:creationId xmlns:a16="http://schemas.microsoft.com/office/drawing/2014/main" id="{AD72380D-C3D7-804E-BB1E-3CA4C9634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3552"/>
              <a:ext cx="3360" cy="432"/>
              <a:chOff x="1008" y="3552"/>
              <a:chExt cx="3360" cy="432"/>
            </a:xfrm>
          </p:grpSpPr>
          <p:sp>
            <p:nvSpPr>
              <p:cNvPr id="24606" name="Rectangle 14">
                <a:extLst>
                  <a:ext uri="{FF2B5EF4-FFF2-40B4-BE49-F238E27FC236}">
                    <a16:creationId xmlns:a16="http://schemas.microsoft.com/office/drawing/2014/main" id="{764E857E-FAC8-DD40-9C98-61FC930EB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3552"/>
                <a:ext cx="2976" cy="432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24607" name="Rectangle 15">
                <a:extLst>
                  <a:ext uri="{FF2B5EF4-FFF2-40B4-BE49-F238E27FC236}">
                    <a16:creationId xmlns:a16="http://schemas.microsoft.com/office/drawing/2014/main" id="{9E831980-2FB0-8640-A506-FFED551F0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3744"/>
                <a:ext cx="3360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24608" name="Rectangle 16">
                <a:extLst>
                  <a:ext uri="{FF2B5EF4-FFF2-40B4-BE49-F238E27FC236}">
                    <a16:creationId xmlns:a16="http://schemas.microsoft.com/office/drawing/2014/main" id="{86F9E9F0-A804-EA49-BC29-22D91601D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648"/>
                <a:ext cx="4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24609" name="Rectangle 17">
                <a:extLst>
                  <a:ext uri="{FF2B5EF4-FFF2-40B4-BE49-F238E27FC236}">
                    <a16:creationId xmlns:a16="http://schemas.microsoft.com/office/drawing/2014/main" id="{3657E3CB-DBB8-A94D-9DE5-E3615E935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648"/>
                <a:ext cx="48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24610" name="Rectangle 18">
                <a:extLst>
                  <a:ext uri="{FF2B5EF4-FFF2-40B4-BE49-F238E27FC236}">
                    <a16:creationId xmlns:a16="http://schemas.microsoft.com/office/drawing/2014/main" id="{04C15145-4B64-FA4F-A8A7-C608EE5B9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3744"/>
                <a:ext cx="144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  <p:sp>
            <p:nvSpPr>
              <p:cNvPr id="24611" name="Rectangle 19">
                <a:extLst>
                  <a:ext uri="{FF2B5EF4-FFF2-40B4-BE49-F238E27FC236}">
                    <a16:creationId xmlns:a16="http://schemas.microsoft.com/office/drawing/2014/main" id="{314B7E49-0F8F-4845-8776-97800BB15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3744"/>
                <a:ext cx="144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spcBef>
                    <a:spcPct val="20000"/>
                  </a:spcBef>
                  <a:buChar char="–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b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latin typeface="Times" pitchFamily="2" charset="0"/>
                </a:endParaRPr>
              </a:p>
            </p:txBody>
          </p:sp>
        </p:grpSp>
        <p:grpSp>
          <p:nvGrpSpPr>
            <p:cNvPr id="24585" name="Group 30">
              <a:extLst>
                <a:ext uri="{FF2B5EF4-FFF2-40B4-BE49-F238E27FC236}">
                  <a16:creationId xmlns:a16="http://schemas.microsoft.com/office/drawing/2014/main" id="{3C7FC824-07A4-F04D-AFB2-7BEC483528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8" y="3730"/>
              <a:ext cx="147" cy="83"/>
              <a:chOff x="1012" y="3722"/>
              <a:chExt cx="147" cy="83"/>
            </a:xfrm>
          </p:grpSpPr>
          <p:sp>
            <p:nvSpPr>
              <p:cNvPr id="24599" name="Line 21">
                <a:extLst>
                  <a:ext uri="{FF2B5EF4-FFF2-40B4-BE49-F238E27FC236}">
                    <a16:creationId xmlns:a16="http://schemas.microsoft.com/office/drawing/2014/main" id="{F0615FAA-FD29-5B41-A941-D0DC705587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12" y="3722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0" name="Line 24">
                <a:extLst>
                  <a:ext uri="{FF2B5EF4-FFF2-40B4-BE49-F238E27FC236}">
                    <a16:creationId xmlns:a16="http://schemas.microsoft.com/office/drawing/2014/main" id="{CF615EE8-4FAD-574F-8B13-AEA06CF87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3" y="3722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1" name="Line 25">
                <a:extLst>
                  <a:ext uri="{FF2B5EF4-FFF2-40B4-BE49-F238E27FC236}">
                    <a16:creationId xmlns:a16="http://schemas.microsoft.com/office/drawing/2014/main" id="{BD9A114E-4D24-2F40-ABCA-CE69CF1D82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4" y="3722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2" name="Line 26">
                <a:extLst>
                  <a:ext uri="{FF2B5EF4-FFF2-40B4-BE49-F238E27FC236}">
                    <a16:creationId xmlns:a16="http://schemas.microsoft.com/office/drawing/2014/main" id="{FD92D610-1724-3F4D-A374-55FEFDE616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5" y="3722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3" name="Line 27">
                <a:extLst>
                  <a:ext uri="{FF2B5EF4-FFF2-40B4-BE49-F238E27FC236}">
                    <a16:creationId xmlns:a16="http://schemas.microsoft.com/office/drawing/2014/main" id="{F5E1D441-C3BA-9C4D-A620-DE383378C3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96" y="3722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4" name="Line 28">
                <a:extLst>
                  <a:ext uri="{FF2B5EF4-FFF2-40B4-BE49-F238E27FC236}">
                    <a16:creationId xmlns:a16="http://schemas.microsoft.com/office/drawing/2014/main" id="{58C4F065-CF31-A346-AD1E-9BC54302F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16" y="3722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05" name="Line 29">
                <a:extLst>
                  <a:ext uri="{FF2B5EF4-FFF2-40B4-BE49-F238E27FC236}">
                    <a16:creationId xmlns:a16="http://schemas.microsoft.com/office/drawing/2014/main" id="{A741A009-467C-0A43-98AA-A6C52ECF5E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6" y="3722"/>
                <a:ext cx="23" cy="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86" name="Group 39">
              <a:extLst>
                <a:ext uri="{FF2B5EF4-FFF2-40B4-BE49-F238E27FC236}">
                  <a16:creationId xmlns:a16="http://schemas.microsoft.com/office/drawing/2014/main" id="{8614ED22-0A14-AC4C-AA3D-E4C5C12DD1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" y="3730"/>
              <a:ext cx="147" cy="83"/>
              <a:chOff x="4224" y="3730"/>
              <a:chExt cx="147" cy="83"/>
            </a:xfrm>
          </p:grpSpPr>
          <p:sp>
            <p:nvSpPr>
              <p:cNvPr id="24592" name="Line 32">
                <a:extLst>
                  <a:ext uri="{FF2B5EF4-FFF2-40B4-BE49-F238E27FC236}">
                    <a16:creationId xmlns:a16="http://schemas.microsoft.com/office/drawing/2014/main" id="{4177BBD7-859E-CE44-80C3-725227424F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2" y="3730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3" name="Line 33">
                <a:extLst>
                  <a:ext uri="{FF2B5EF4-FFF2-40B4-BE49-F238E27FC236}">
                    <a16:creationId xmlns:a16="http://schemas.microsoft.com/office/drawing/2014/main" id="{50006590-6BEF-0146-964B-0910BD7AB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3" y="3730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4" name="Line 34">
                <a:extLst>
                  <a:ext uri="{FF2B5EF4-FFF2-40B4-BE49-F238E27FC236}">
                    <a16:creationId xmlns:a16="http://schemas.microsoft.com/office/drawing/2014/main" id="{59FB99E8-3A6C-B841-A8B7-70A8666DE0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4" y="3730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5" name="Line 35">
                <a:extLst>
                  <a:ext uri="{FF2B5EF4-FFF2-40B4-BE49-F238E27FC236}">
                    <a16:creationId xmlns:a16="http://schemas.microsoft.com/office/drawing/2014/main" id="{12BD02A1-9D19-9D49-91FC-021336FD1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5" y="3730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6" name="Line 36">
                <a:extLst>
                  <a:ext uri="{FF2B5EF4-FFF2-40B4-BE49-F238E27FC236}">
                    <a16:creationId xmlns:a16="http://schemas.microsoft.com/office/drawing/2014/main" id="{C1047EA6-3DC0-214F-A5C7-5B4484E0C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6" y="3730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7" name="Line 37">
                <a:extLst>
                  <a:ext uri="{FF2B5EF4-FFF2-40B4-BE49-F238E27FC236}">
                    <a16:creationId xmlns:a16="http://schemas.microsoft.com/office/drawing/2014/main" id="{1EC4C0C4-F4D1-124B-A734-FC527894F7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6" y="3730"/>
                <a:ext cx="35" cy="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8" name="Line 38">
                <a:extLst>
                  <a:ext uri="{FF2B5EF4-FFF2-40B4-BE49-F238E27FC236}">
                    <a16:creationId xmlns:a16="http://schemas.microsoft.com/office/drawing/2014/main" id="{0A0E8853-FFCE-AF4A-A18F-E8ACDAE460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4" y="3758"/>
                <a:ext cx="23" cy="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587" name="Line 40">
              <a:extLst>
                <a:ext uri="{FF2B5EF4-FFF2-40B4-BE49-F238E27FC236}">
                  <a16:creationId xmlns:a16="http://schemas.microsoft.com/office/drawing/2014/main" id="{B89A47AC-D961-684D-A85E-68F416A043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2" y="3557"/>
              <a:ext cx="429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88" name="Text Box 41">
              <a:extLst>
                <a:ext uri="{FF2B5EF4-FFF2-40B4-BE49-F238E27FC236}">
                  <a16:creationId xmlns:a16="http://schemas.microsoft.com/office/drawing/2014/main" id="{5BC4A6A0-53E2-F042-BD22-70D61902C8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7" y="3308"/>
              <a:ext cx="74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/>
                <a:t>threaded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/>
                <a:t>rod</a:t>
              </a:r>
            </a:p>
          </p:txBody>
        </p:sp>
        <p:sp>
          <p:nvSpPr>
            <p:cNvPr id="24589" name="Text Box 42">
              <a:extLst>
                <a:ext uri="{FF2B5EF4-FFF2-40B4-BE49-F238E27FC236}">
                  <a16:creationId xmlns:a16="http://schemas.microsoft.com/office/drawing/2014/main" id="{C5B39C9C-ED3B-254B-BAF6-31AF3496C5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" y="3829"/>
              <a:ext cx="33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b="0"/>
                <a:t>nut</a:t>
              </a:r>
            </a:p>
          </p:txBody>
        </p:sp>
        <p:sp>
          <p:nvSpPr>
            <p:cNvPr id="24590" name="Line 43">
              <a:extLst>
                <a:ext uri="{FF2B5EF4-FFF2-40B4-BE49-F238E27FC236}">
                  <a16:creationId xmlns:a16="http://schemas.microsoft.com/office/drawing/2014/main" id="{6FF0B5A3-2233-ED4B-BA0B-B3525460E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0" y="3840"/>
              <a:ext cx="411" cy="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1" name="Rectangle 52">
              <a:extLst>
                <a:ext uri="{FF2B5EF4-FFF2-40B4-BE49-F238E27FC236}">
                  <a16:creationId xmlns:a16="http://schemas.microsoft.com/office/drawing/2014/main" id="{A7957075-84A7-1E49-9F7D-35054B877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162"/>
              <a:ext cx="39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spcBef>
                  <a:spcPct val="20000"/>
                </a:spcBef>
                <a:buChar char="–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>
                  <a:solidFill>
                    <a:srgbClr val="FF3300"/>
                  </a:solidFill>
                </a:rPr>
                <a:t>Post tensioning</a:t>
              </a:r>
              <a:r>
                <a:rPr lang="en-US" altLang="en-US" sz="2400" b="0"/>
                <a:t> </a:t>
              </a:r>
              <a:r>
                <a:rPr lang="en-US" altLang="en-US" sz="2000" b="0"/>
                <a:t>– tighten nuts to put under tension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4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003" grpId="0"/>
      <p:bldP spid="3410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5">
            <a:extLst>
              <a:ext uri="{FF2B5EF4-FFF2-40B4-BE49-F238E27FC236}">
                <a16:creationId xmlns:a16="http://schemas.microsoft.com/office/drawing/2014/main" id="{AE1CB2B7-A47C-654F-B2DC-498D8165AF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B81903-7DA2-4149-B75A-FB1251DCC3F7}" type="slidenum">
              <a:rPr lang="en-US" altLang="en-US" sz="1200" b="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 b="0"/>
          </a:p>
        </p:txBody>
      </p:sp>
      <p:pic>
        <p:nvPicPr>
          <p:cNvPr id="26626" name="Picture 4">
            <a:extLst>
              <a:ext uri="{FF2B5EF4-FFF2-40B4-BE49-F238E27FC236}">
                <a16:creationId xmlns:a16="http://schemas.microsoft.com/office/drawing/2014/main" id="{B760D667-3792-2C49-9965-79A62ED5A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>
            <a:extLst>
              <a:ext uri="{FF2B5EF4-FFF2-40B4-BE49-F238E27FC236}">
                <a16:creationId xmlns:a16="http://schemas.microsoft.com/office/drawing/2014/main" id="{06825975-FC56-AC48-8A9F-C72873B439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0088" y="450850"/>
            <a:ext cx="7772400" cy="5334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Victor Li: PVA-cement composites</a:t>
            </a:r>
          </a:p>
        </p:txBody>
      </p:sp>
      <p:pic>
        <p:nvPicPr>
          <p:cNvPr id="26628" name="Picture 5">
            <a:extLst>
              <a:ext uri="{FF2B5EF4-FFF2-40B4-BE49-F238E27FC236}">
                <a16:creationId xmlns:a16="http://schemas.microsoft.com/office/drawing/2014/main" id="{107748CF-42BB-1942-B1C6-FE00E6893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5613"/>
            <a:ext cx="3360738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6">
            <a:extLst>
              <a:ext uri="{FF2B5EF4-FFF2-40B4-BE49-F238E27FC236}">
                <a16:creationId xmlns:a16="http://schemas.microsoft.com/office/drawing/2014/main" id="{493BEC9E-E41D-9E48-B02D-A4025C909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550" y="5133975"/>
            <a:ext cx="329723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bg1"/>
                </a:solidFill>
                <a:latin typeface="Times" pitchFamily="2" charset="0"/>
              </a:rPr>
              <a:t>Tough, rapid setting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bg1"/>
                </a:solidFill>
                <a:latin typeface="Times" pitchFamily="2" charset="0"/>
              </a:rPr>
              <a:t>cement-based materials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bg1"/>
                </a:solidFill>
                <a:latin typeface="Times" pitchFamily="2" charset="0"/>
              </a:rPr>
              <a:t>by incorporating polymer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bg1"/>
                </a:solidFill>
                <a:latin typeface="Times" pitchFamily="2" charset="0"/>
              </a:rPr>
              <a:t>fibers into mixture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Chapter_06">
  <a:themeElements>
    <a:clrScheme name="">
      <a:dk1>
        <a:srgbClr val="000000"/>
      </a:dk1>
      <a:lt1>
        <a:srgbClr val="FFFFFF"/>
      </a:lt1>
      <a:dk2>
        <a:srgbClr val="99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hapter_0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Chapter_0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apter_06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apter_06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Chapt_19_7th_Ed</Template>
  <TotalTime>3133</TotalTime>
  <Words>1859</Words>
  <Application>Microsoft Macintosh PowerPoint</Application>
  <PresentationFormat>On-screen Show (4:3)</PresentationFormat>
  <Paragraphs>545</Paragraphs>
  <Slides>37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Times</vt:lpstr>
      <vt:lpstr>ＭＳ Ｐゴシック</vt:lpstr>
      <vt:lpstr>Arial</vt:lpstr>
      <vt:lpstr>Symbol</vt:lpstr>
      <vt:lpstr>MT Extra</vt:lpstr>
      <vt:lpstr>Wingdings</vt:lpstr>
      <vt:lpstr>Chapter_06</vt:lpstr>
      <vt:lpstr>Adobe Photoshop Image</vt:lpstr>
      <vt:lpstr>Microsoft Organization Chart</vt:lpstr>
      <vt:lpstr>MathType 5.0 Equation</vt:lpstr>
      <vt:lpstr>Microsoft Equation</vt:lpstr>
      <vt:lpstr>PowerPoint Presentation</vt:lpstr>
      <vt:lpstr>Tips</vt:lpstr>
      <vt:lpstr>Chapter 16: Composite Materials</vt:lpstr>
      <vt:lpstr>Composites</vt:lpstr>
      <vt:lpstr>Terminology/Classification</vt:lpstr>
      <vt:lpstr>Composite Survey</vt:lpstr>
      <vt:lpstr>Composite Survey: Particle-I</vt:lpstr>
      <vt:lpstr>Composite Survey: Particle-II</vt:lpstr>
      <vt:lpstr>Victor Li: PVA-cement composites</vt:lpstr>
      <vt:lpstr>Composite Survey: Particle-III</vt:lpstr>
      <vt:lpstr>Composite Survey: Fiber-I</vt:lpstr>
      <vt:lpstr>Composite Survey: Fiber-II</vt:lpstr>
      <vt:lpstr>Composite Survey: Fiber-III</vt:lpstr>
      <vt:lpstr>Composite Survey: Fiber-IV</vt:lpstr>
      <vt:lpstr>Composite Survey: Fiber-V</vt:lpstr>
      <vt:lpstr>Fiber Alignment</vt:lpstr>
      <vt:lpstr>Composite Strength: Longitudinal Loading</vt:lpstr>
      <vt:lpstr>Composite Strength: Transverse Loading</vt:lpstr>
      <vt:lpstr>Composite Strength</vt:lpstr>
      <vt:lpstr>Composites Processing: Lay-Up</vt:lpstr>
      <vt:lpstr>Composite Production Methods-I</vt:lpstr>
      <vt:lpstr>Composite Production Methods-II</vt:lpstr>
      <vt:lpstr>Resin Transfer Molding: RTM</vt:lpstr>
      <vt:lpstr>Common Defects in RTM</vt:lpstr>
      <vt:lpstr>Reinforced Reaction Injection Molding (RRIM)</vt:lpstr>
      <vt:lpstr>Composite Survey: Structural</vt:lpstr>
      <vt:lpstr>Composite Benefits</vt:lpstr>
      <vt:lpstr>Material property- charts: Modulus - Density</vt:lpstr>
      <vt:lpstr>Specfic Materials</vt:lpstr>
      <vt:lpstr>Specfic Materials</vt:lpstr>
      <vt:lpstr>Nanocomposites</vt:lpstr>
      <vt:lpstr>Composites at UD</vt:lpstr>
      <vt:lpstr>CCM Research Areas</vt:lpstr>
      <vt:lpstr>PowerPoint Presentation</vt:lpstr>
      <vt:lpstr>LaShanda Korley: CWRU -&gt; UD</vt:lpstr>
      <vt:lpstr>PowerPoint Presentation</vt:lpstr>
      <vt:lpstr>Summary</vt:lpstr>
    </vt:vector>
  </TitlesOfParts>
  <Company>University of Iowa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16</dc:title>
  <dc:creator>David Rethwisch</dc:creator>
  <cp:lastModifiedBy>Microsoft Office User</cp:lastModifiedBy>
  <cp:revision>120</cp:revision>
  <dcterms:created xsi:type="dcterms:W3CDTF">2001-01-25T20:00:33Z</dcterms:created>
  <dcterms:modified xsi:type="dcterms:W3CDTF">2018-05-01T15:37:32Z</dcterms:modified>
</cp:coreProperties>
</file>